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5" r:id="rId4"/>
    <p:sldMasterId id="2147483724" r:id="rId5"/>
    <p:sldMasterId id="2147483737" r:id="rId6"/>
    <p:sldMasterId id="2147483749" r:id="rId7"/>
    <p:sldMasterId id="2147483752" r:id="rId8"/>
  </p:sldMasterIdLst>
  <p:sldIdLst>
    <p:sldId id="256" r:id="rId9"/>
    <p:sldId id="257" r:id="rId10"/>
    <p:sldId id="258" r:id="rId11"/>
    <p:sldId id="285" r:id="rId12"/>
    <p:sldId id="269" r:id="rId13"/>
    <p:sldId id="270" r:id="rId14"/>
    <p:sldId id="271" r:id="rId15"/>
    <p:sldId id="259" r:id="rId16"/>
    <p:sldId id="272" r:id="rId17"/>
    <p:sldId id="273" r:id="rId18"/>
    <p:sldId id="260" r:id="rId19"/>
    <p:sldId id="261" r:id="rId20"/>
    <p:sldId id="274" r:id="rId21"/>
    <p:sldId id="275" r:id="rId22"/>
    <p:sldId id="276" r:id="rId23"/>
    <p:sldId id="277" r:id="rId24"/>
    <p:sldId id="263" r:id="rId25"/>
    <p:sldId id="278" r:id="rId26"/>
    <p:sldId id="279" r:id="rId27"/>
    <p:sldId id="284" r:id="rId28"/>
    <p:sldId id="280" r:id="rId29"/>
    <p:sldId id="282" r:id="rId30"/>
    <p:sldId id="264" r:id="rId31"/>
    <p:sldId id="283" r:id="rId32"/>
    <p:sldId id="266" r:id="rId33"/>
    <p:sldId id="267" r:id="rId34"/>
    <p:sldId id="268" r:id="rId35"/>
    <p:sldId id="26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按一下以編輯母片子標題樣式</a:t>
            </a:r>
            <a:endParaRPr lang="zh-TW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1FF16-A181-E543-B210-AC2611562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3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6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E7965223-753B-4376-8BBD-938A74DA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8851F46-F24E-4336-A336-CB6763D7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A11ED41-0117-46CE-AD5F-ADC5A804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58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3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59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6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740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20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98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04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55452"/>
            <a:ext cx="12192000" cy="23488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5027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5613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76200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452281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8216D7-CA4D-48D3-9D62-1C9BA3F433A6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AEB79D-42D9-4854-93EE-6A7860B32C06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331F8D-F639-4D0A-8219-201CB10A84B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7EECCE-8A5D-4DE2-92FC-ED13A376AE0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1D7071-E31A-4D5F-AA58-5EFBD7BC7CC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BC3BF5-51FA-4018-9D97-FFDF71871D4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748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BCD1B-947D-4365-BA3B-0F1EDC7713CD}"/>
              </a:ext>
            </a:extLst>
          </p:cNvPr>
          <p:cNvSpPr/>
          <p:nvPr userDrawn="1"/>
        </p:nvSpPr>
        <p:spPr>
          <a:xfrm>
            <a:off x="0" y="2528260"/>
            <a:ext cx="12192000" cy="18014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8E336C-CBC6-405B-A2D0-832A210015D9}"/>
              </a:ext>
            </a:extLst>
          </p:cNvPr>
          <p:cNvSpPr/>
          <p:nvPr userDrawn="1"/>
        </p:nvSpPr>
        <p:spPr>
          <a:xfrm rot="10800000">
            <a:off x="0" y="577086"/>
            <a:ext cx="10468344" cy="1826128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55CBD1-32B3-430C-B34D-CDAE19AD0ABC}"/>
              </a:ext>
            </a:extLst>
          </p:cNvPr>
          <p:cNvSpPr/>
          <p:nvPr userDrawn="1"/>
        </p:nvSpPr>
        <p:spPr>
          <a:xfrm>
            <a:off x="6799271" y="4451549"/>
            <a:ext cx="5392729" cy="1832749"/>
          </a:xfrm>
          <a:custGeom>
            <a:avLst/>
            <a:gdLst>
              <a:gd name="connsiteX0" fmla="*/ 3456032 w 5392729"/>
              <a:gd name="connsiteY0" fmla="*/ 0 h 1832749"/>
              <a:gd name="connsiteX1" fmla="*/ 3461074 w 5392729"/>
              <a:gd name="connsiteY1" fmla="*/ 5124 h 1832749"/>
              <a:gd name="connsiteX2" fmla="*/ 3461074 w 5392729"/>
              <a:gd name="connsiteY2" fmla="*/ 2963 h 1832749"/>
              <a:gd name="connsiteX3" fmla="*/ 5392729 w 5392729"/>
              <a:gd name="connsiteY3" fmla="*/ 2963 h 1832749"/>
              <a:gd name="connsiteX4" fmla="*/ 5392729 w 5392729"/>
              <a:gd name="connsiteY4" fmla="*/ 168261 h 1832749"/>
              <a:gd name="connsiteX5" fmla="*/ 3520712 w 5392729"/>
              <a:gd name="connsiteY5" fmla="*/ 168261 h 1832749"/>
              <a:gd name="connsiteX6" fmla="*/ 1877406 w 5392729"/>
              <a:gd name="connsiteY6" fmla="*/ 1785355 h 1832749"/>
              <a:gd name="connsiteX7" fmla="*/ 1876837 w 5392729"/>
              <a:gd name="connsiteY7" fmla="*/ 1784777 h 1832749"/>
              <a:gd name="connsiteX8" fmla="*/ 1829630 w 5392729"/>
              <a:gd name="connsiteY8" fmla="*/ 1832749 h 1832749"/>
              <a:gd name="connsiteX9" fmla="*/ 0 w 5392729"/>
              <a:gd name="connsiteY9" fmla="*/ 32302 h 1832749"/>
              <a:gd name="connsiteX10" fmla="*/ 5528 w 5392729"/>
              <a:gd name="connsiteY10" fmla="*/ 26684 h 1832749"/>
              <a:gd name="connsiteX11" fmla="*/ 229959 w 5392729"/>
              <a:gd name="connsiteY11" fmla="*/ 26683 h 1832749"/>
              <a:gd name="connsiteX12" fmla="*/ 1829438 w 5392729"/>
              <a:gd name="connsiteY12" fmla="*/ 1600649 h 183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2729" h="1832749">
                <a:moveTo>
                  <a:pt x="3456032" y="0"/>
                </a:moveTo>
                <a:lnTo>
                  <a:pt x="3461074" y="5124"/>
                </a:lnTo>
                <a:lnTo>
                  <a:pt x="3461074" y="2963"/>
                </a:lnTo>
                <a:lnTo>
                  <a:pt x="5392729" y="2963"/>
                </a:lnTo>
                <a:lnTo>
                  <a:pt x="5392729" y="168261"/>
                </a:lnTo>
                <a:lnTo>
                  <a:pt x="3520712" y="168261"/>
                </a:lnTo>
                <a:lnTo>
                  <a:pt x="1877406" y="1785355"/>
                </a:lnTo>
                <a:lnTo>
                  <a:pt x="1876837" y="1784777"/>
                </a:lnTo>
                <a:lnTo>
                  <a:pt x="1829630" y="1832749"/>
                </a:lnTo>
                <a:lnTo>
                  <a:pt x="0" y="32302"/>
                </a:lnTo>
                <a:lnTo>
                  <a:pt x="5528" y="26684"/>
                </a:lnTo>
                <a:lnTo>
                  <a:pt x="229959" y="26683"/>
                </a:lnTo>
                <a:lnTo>
                  <a:pt x="1829438" y="1600649"/>
                </a:lnTo>
                <a:close/>
              </a:path>
            </a:pathLst>
          </a:cu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98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661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1634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5978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4218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409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Oval 20">
            <a:extLst>
              <a:ext uri="{FF2B5EF4-FFF2-40B4-BE49-F238E27FC236}">
                <a16:creationId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ECC0-BB23-4691-9D09-8BA326B2A239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5EE4B0-CA60-4B79-8A49-1626BE063A6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4BE42-8CBB-4D57-AE1A-E464856A69F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D028DD-CFAF-41FA-9BB7-8039B5D1D31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696E49-A068-4A6A-B766-678FC46008C7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08119-5E83-4E7A-8BA5-254549447909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0" name="그림 개체 틀 2">
            <a:extLst>
              <a:ext uri="{FF2B5EF4-FFF2-40B4-BE49-F238E27FC236}">
                <a16:creationId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210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5949280"/>
            <a:ext cx="11459897" cy="7920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815414" y="6021289"/>
            <a:ext cx="10561173" cy="6480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37265" y="188640"/>
            <a:ext cx="5800824" cy="2376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58508" y="188640"/>
            <a:ext cx="5832243" cy="2376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37266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58509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262663" y="2708920"/>
            <a:ext cx="6929337" cy="3168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093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78714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C05BA5A-952E-D44F-9CEA-3962227B2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0145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31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9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45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350" cap="all" baseline="0">
                <a:solidFill>
                  <a:schemeClr val="accent2"/>
                </a:solidFill>
              </a:defRPr>
            </a:lvl1pPr>
            <a:lvl2pPr marL="342900" indent="0" algn="ctr" latinLnBrk="0">
              <a:buNone/>
              <a:defRPr lang="zh-TW" sz="2100"/>
            </a:lvl2pPr>
            <a:lvl3pPr marL="685800" indent="0" algn="ctr" latinLnBrk="0">
              <a:buNone/>
              <a:defRPr lang="zh-TW" sz="1800"/>
            </a:lvl3pPr>
            <a:lvl4pPr marL="1028700" indent="0" algn="ctr" latinLnBrk="0">
              <a:buNone/>
              <a:defRPr lang="zh-TW" sz="1500"/>
            </a:lvl4pPr>
            <a:lvl5pPr marL="1371600" indent="0" algn="ctr" latinLnBrk="0">
              <a:buNone/>
              <a:defRPr lang="zh-TW" sz="1500"/>
            </a:lvl5pPr>
            <a:lvl6pPr marL="1714500" indent="0" algn="ctr" latinLnBrk="0">
              <a:buNone/>
              <a:defRPr lang="zh-TW" sz="1500"/>
            </a:lvl6pPr>
            <a:lvl7pPr marL="2057400" indent="0" algn="ctr" latinLnBrk="0">
              <a:buNone/>
              <a:defRPr lang="zh-TW" sz="1500"/>
            </a:lvl7pPr>
            <a:lvl8pPr marL="2400300" indent="0" algn="ctr" latinLnBrk="0">
              <a:buNone/>
              <a:defRPr lang="zh-TW" sz="1500"/>
            </a:lvl8pPr>
            <a:lvl9pPr marL="2743200" indent="0" algn="ctr" latinLnBrk="0">
              <a:buNone/>
              <a:defRPr lang="zh-TW" sz="1500"/>
            </a:lvl9pPr>
          </a:lstStyle>
          <a:p>
            <a:r>
              <a:rPr lang="zh-TW" altLang="en-US"/>
              <a:t>按一下以編輯母片子標題樣式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0820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2D3E9E-A95C-48F2-B4BF-A71542E0BE9A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1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0"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4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45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5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 latinLnBrk="0">
              <a:buNone/>
              <a:defRPr lang="zh-TW"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zh-TW"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F84E2-2D7A-43CF-AC90-352A289A783A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77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2952B5-7A2F-4CC8-B7CE-9234E21C2837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5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500" b="0"/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350"/>
            </a:lvl1pPr>
            <a:lvl2pPr latinLnBrk="0">
              <a:defRPr lang="zh-TW" sz="1200"/>
            </a:lvl2pPr>
            <a:lvl3pPr latinLnBrk="0">
              <a:defRPr lang="zh-TW" sz="1050"/>
            </a:lvl3pPr>
            <a:lvl4pPr latinLnBrk="0">
              <a:defRPr lang="zh-TW" sz="900"/>
            </a:lvl4pPr>
            <a:lvl5pPr latinLnBrk="0">
              <a:defRPr lang="zh-TW" sz="900"/>
            </a:lvl5pPr>
            <a:lvl6pPr latinLnBrk="0">
              <a:defRPr lang="zh-TW" sz="900"/>
            </a:lvl6pPr>
            <a:lvl7pPr latinLnBrk="0">
              <a:defRPr lang="zh-TW" sz="900"/>
            </a:lvl7pPr>
            <a:lvl8pPr latinLnBrk="0">
              <a:defRPr lang="zh-TW" sz="900"/>
            </a:lvl8pPr>
            <a:lvl9pPr latinLnBrk="0"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500" b="0"/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350"/>
            </a:lvl1pPr>
            <a:lvl2pPr latinLnBrk="0">
              <a:defRPr lang="zh-TW" sz="1200"/>
            </a:lvl2pPr>
            <a:lvl3pPr latinLnBrk="0">
              <a:defRPr lang="zh-TW" sz="1050"/>
            </a:lvl3pPr>
            <a:lvl4pPr latinLnBrk="0">
              <a:defRPr lang="zh-TW" sz="900"/>
            </a:lvl4pPr>
            <a:lvl5pPr latinLnBrk="0">
              <a:defRPr lang="zh-TW" sz="900"/>
            </a:lvl5pPr>
            <a:lvl6pPr latinLnBrk="0">
              <a:defRPr lang="zh-TW" sz="900"/>
            </a:lvl6pPr>
            <a:lvl7pPr latinLnBrk="0">
              <a:defRPr lang="zh-TW" sz="900"/>
            </a:lvl7pPr>
            <a:lvl8pPr latinLnBrk="0">
              <a:defRPr lang="zh-TW" sz="900"/>
            </a:lvl8pPr>
            <a:lvl9pPr latinLnBrk="0"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1DA07A-9201-4B4B-BAF2-015AFA30F520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263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7E00A-486F-4252-8B1D-E32645521F49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0731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0"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DF5F92-E675-4B36-9A60-69A962A68675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61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80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24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80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600"/>
              </a:spcBef>
              <a:buNone/>
              <a:defRPr lang="zh-TW" sz="1050"/>
            </a:lvl1pPr>
            <a:lvl2pPr marL="342900" indent="0" latinLnBrk="0">
              <a:buNone/>
              <a:defRPr lang="zh-TW" sz="900"/>
            </a:lvl2pPr>
            <a:lvl3pPr marL="685800" indent="0" latinLnBrk="0">
              <a:buNone/>
              <a:defRPr lang="zh-TW" sz="750"/>
            </a:lvl3pPr>
            <a:lvl4pPr marL="1028700" indent="0" latinLnBrk="0">
              <a:buNone/>
              <a:defRPr lang="zh-TW" sz="675"/>
            </a:lvl4pPr>
            <a:lvl5pPr marL="1371600" indent="0" latinLnBrk="0">
              <a:buNone/>
              <a:defRPr lang="zh-TW" sz="675"/>
            </a:lvl5pPr>
            <a:lvl6pPr marL="1714500" indent="0" latinLnBrk="0">
              <a:buNone/>
              <a:defRPr lang="zh-TW" sz="675"/>
            </a:lvl6pPr>
            <a:lvl7pPr marL="2057400" indent="0" latinLnBrk="0">
              <a:buNone/>
              <a:defRPr lang="zh-TW" sz="675"/>
            </a:lvl7pPr>
            <a:lvl8pPr marL="2400300" indent="0" latinLnBrk="0">
              <a:buNone/>
              <a:defRPr lang="zh-TW" sz="675"/>
            </a:lvl8pPr>
            <a:lvl9pPr marL="2743200" indent="0" latinLnBrk="0">
              <a:buNone/>
              <a:defRPr lang="zh-TW"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6E2C9B-5FA2-460D-9BE7-B0812FC2A6FF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95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80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255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18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80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600"/>
              </a:spcBef>
              <a:buNone/>
              <a:defRPr lang="zh-TW" sz="1050"/>
            </a:lvl1pPr>
            <a:lvl2pPr marL="342900" indent="0" latinLnBrk="0">
              <a:buNone/>
              <a:defRPr lang="zh-TW" sz="900"/>
            </a:lvl2pPr>
            <a:lvl3pPr marL="685800" indent="0" latinLnBrk="0">
              <a:buNone/>
              <a:defRPr lang="zh-TW" sz="750"/>
            </a:lvl3pPr>
            <a:lvl4pPr marL="1028700" indent="0" latinLnBrk="0">
              <a:buNone/>
              <a:defRPr lang="zh-TW" sz="675"/>
            </a:lvl4pPr>
            <a:lvl5pPr marL="1371600" indent="0" latinLnBrk="0">
              <a:buNone/>
              <a:defRPr lang="zh-TW" sz="675"/>
            </a:lvl5pPr>
            <a:lvl6pPr marL="1714500" indent="0" latinLnBrk="0">
              <a:buNone/>
              <a:defRPr lang="zh-TW" sz="675"/>
            </a:lvl6pPr>
            <a:lvl7pPr marL="2057400" indent="0" latinLnBrk="0">
              <a:buNone/>
              <a:defRPr lang="zh-TW" sz="675"/>
            </a:lvl7pPr>
            <a:lvl8pPr marL="2400300" indent="0" latinLnBrk="0">
              <a:buNone/>
              <a:defRPr lang="zh-TW" sz="675"/>
            </a:lvl8pPr>
            <a:lvl9pPr marL="2743200" indent="0" latinLnBrk="0">
              <a:buNone/>
              <a:defRPr lang="zh-TW"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74940-A916-4C8B-9648-02A2D3898F9E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33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2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4E5243-F52A-4D37-9694-EB26C6C31910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6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274638"/>
            <a:ext cx="2628900" cy="5440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7B6E1-634A-48DC-9E8B-D894023267EF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066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F0B19-CA13-4D0E-B06E-67E3D54AF229}"/>
              </a:ext>
            </a:extLst>
          </p:cNvPr>
          <p:cNvGrpSpPr/>
          <p:nvPr userDrawn="1"/>
        </p:nvGrpSpPr>
        <p:grpSpPr>
          <a:xfrm>
            <a:off x="3907972" y="1063755"/>
            <a:ext cx="4376057" cy="7706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D5EFAE-BB88-4B3D-8484-86A6CBBF386E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41C671-2564-42A5-83F2-E15989574371}"/>
                </a:ext>
              </a:extLst>
            </p:cNvPr>
            <p:cNvSpPr/>
            <p:nvPr/>
          </p:nvSpPr>
          <p:spPr>
            <a:xfrm>
              <a:off x="4896851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D60C6-F049-4E52-9CEF-E9FCF22BD3D4}"/>
                </a:ext>
              </a:extLst>
            </p:cNvPr>
            <p:cNvSpPr/>
            <p:nvPr/>
          </p:nvSpPr>
          <p:spPr>
            <a:xfrm>
              <a:off x="5414208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45A27E-892D-4D6B-BDFF-5FD860699634}"/>
                </a:ext>
              </a:extLst>
            </p:cNvPr>
            <p:cNvSpPr/>
            <p:nvPr/>
          </p:nvSpPr>
          <p:spPr>
            <a:xfrm>
              <a:off x="5931565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9B937D-CA4A-46E0-8D5A-85C76FF0129D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57365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85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07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832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833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0093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9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473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55452"/>
            <a:ext cx="12192000" cy="23488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5027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5613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76200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452281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8216D7-CA4D-48D3-9D62-1C9BA3F433A6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AEB79D-42D9-4854-93EE-6A7860B32C06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331F8D-F639-4D0A-8219-201CB10A84B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7EECCE-8A5D-4DE2-92FC-ED13A376AE0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1D7071-E31A-4D5F-AA58-5EFBD7BC7CC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BC3BF5-51FA-4018-9D97-FFDF71871D4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053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BCD1B-947D-4365-BA3B-0F1EDC7713CD}"/>
              </a:ext>
            </a:extLst>
          </p:cNvPr>
          <p:cNvSpPr/>
          <p:nvPr userDrawn="1"/>
        </p:nvSpPr>
        <p:spPr>
          <a:xfrm>
            <a:off x="0" y="2528260"/>
            <a:ext cx="12192000" cy="18014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8E336C-CBC6-405B-A2D0-832A210015D9}"/>
              </a:ext>
            </a:extLst>
          </p:cNvPr>
          <p:cNvSpPr/>
          <p:nvPr userDrawn="1"/>
        </p:nvSpPr>
        <p:spPr>
          <a:xfrm rot="10800000">
            <a:off x="0" y="577086"/>
            <a:ext cx="10468344" cy="1826128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55CBD1-32B3-430C-B34D-CDAE19AD0ABC}"/>
              </a:ext>
            </a:extLst>
          </p:cNvPr>
          <p:cNvSpPr/>
          <p:nvPr userDrawn="1"/>
        </p:nvSpPr>
        <p:spPr>
          <a:xfrm>
            <a:off x="6799271" y="4451549"/>
            <a:ext cx="5392729" cy="1832749"/>
          </a:xfrm>
          <a:custGeom>
            <a:avLst/>
            <a:gdLst>
              <a:gd name="connsiteX0" fmla="*/ 3456032 w 5392729"/>
              <a:gd name="connsiteY0" fmla="*/ 0 h 1832749"/>
              <a:gd name="connsiteX1" fmla="*/ 3461074 w 5392729"/>
              <a:gd name="connsiteY1" fmla="*/ 5124 h 1832749"/>
              <a:gd name="connsiteX2" fmla="*/ 3461074 w 5392729"/>
              <a:gd name="connsiteY2" fmla="*/ 2963 h 1832749"/>
              <a:gd name="connsiteX3" fmla="*/ 5392729 w 5392729"/>
              <a:gd name="connsiteY3" fmla="*/ 2963 h 1832749"/>
              <a:gd name="connsiteX4" fmla="*/ 5392729 w 5392729"/>
              <a:gd name="connsiteY4" fmla="*/ 168261 h 1832749"/>
              <a:gd name="connsiteX5" fmla="*/ 3520712 w 5392729"/>
              <a:gd name="connsiteY5" fmla="*/ 168261 h 1832749"/>
              <a:gd name="connsiteX6" fmla="*/ 1877406 w 5392729"/>
              <a:gd name="connsiteY6" fmla="*/ 1785355 h 1832749"/>
              <a:gd name="connsiteX7" fmla="*/ 1876837 w 5392729"/>
              <a:gd name="connsiteY7" fmla="*/ 1784777 h 1832749"/>
              <a:gd name="connsiteX8" fmla="*/ 1829630 w 5392729"/>
              <a:gd name="connsiteY8" fmla="*/ 1832749 h 1832749"/>
              <a:gd name="connsiteX9" fmla="*/ 0 w 5392729"/>
              <a:gd name="connsiteY9" fmla="*/ 32302 h 1832749"/>
              <a:gd name="connsiteX10" fmla="*/ 5528 w 5392729"/>
              <a:gd name="connsiteY10" fmla="*/ 26684 h 1832749"/>
              <a:gd name="connsiteX11" fmla="*/ 229959 w 5392729"/>
              <a:gd name="connsiteY11" fmla="*/ 26683 h 1832749"/>
              <a:gd name="connsiteX12" fmla="*/ 1829438 w 5392729"/>
              <a:gd name="connsiteY12" fmla="*/ 1600649 h 183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2729" h="1832749">
                <a:moveTo>
                  <a:pt x="3456032" y="0"/>
                </a:moveTo>
                <a:lnTo>
                  <a:pt x="3461074" y="5124"/>
                </a:lnTo>
                <a:lnTo>
                  <a:pt x="3461074" y="2963"/>
                </a:lnTo>
                <a:lnTo>
                  <a:pt x="5392729" y="2963"/>
                </a:lnTo>
                <a:lnTo>
                  <a:pt x="5392729" y="168261"/>
                </a:lnTo>
                <a:lnTo>
                  <a:pt x="3520712" y="168261"/>
                </a:lnTo>
                <a:lnTo>
                  <a:pt x="1877406" y="1785355"/>
                </a:lnTo>
                <a:lnTo>
                  <a:pt x="1876837" y="1784777"/>
                </a:lnTo>
                <a:lnTo>
                  <a:pt x="1829630" y="1832749"/>
                </a:lnTo>
                <a:lnTo>
                  <a:pt x="0" y="32302"/>
                </a:lnTo>
                <a:lnTo>
                  <a:pt x="5528" y="26684"/>
                </a:lnTo>
                <a:lnTo>
                  <a:pt x="229959" y="26683"/>
                </a:lnTo>
                <a:lnTo>
                  <a:pt x="1829438" y="1600649"/>
                </a:lnTo>
                <a:close/>
              </a:path>
            </a:pathLst>
          </a:cu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5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4085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979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8529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3305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7368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Oval 20">
            <a:extLst>
              <a:ext uri="{FF2B5EF4-FFF2-40B4-BE49-F238E27FC236}">
                <a16:creationId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ECC0-BB23-4691-9D09-8BA326B2A239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5EE4B0-CA60-4B79-8A49-1626BE063A6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4BE42-8CBB-4D57-AE1A-E464856A69F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D028DD-CFAF-41FA-9BB7-8039B5D1D31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696E49-A068-4A6A-B766-678FC46008C7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08119-5E83-4E7A-8BA5-254549447909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0" name="그림 개체 틀 2">
            <a:extLst>
              <a:ext uri="{FF2B5EF4-FFF2-40B4-BE49-F238E27FC236}">
                <a16:creationId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427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5949280"/>
            <a:ext cx="11459897" cy="7920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815414" y="6021289"/>
            <a:ext cx="10561173" cy="6480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37265" y="188640"/>
            <a:ext cx="5800824" cy="2376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58508" y="188640"/>
            <a:ext cx="5832243" cy="2376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37266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58509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262663" y="2708920"/>
            <a:ext cx="6929337" cy="3168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1077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81500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856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734481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按一下以編輯母片子標題樣式</a:t>
            </a:r>
            <a:endParaRPr lang="zh-TW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1FF16-A181-E543-B210-AC2611562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425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C05BA5A-952E-D44F-9CEA-3962227B2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673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419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701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C4C5A9-E09C-314E-81E9-F189EF4DD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444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9341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C4C5A9-E09C-314E-81E9-F189EF4DD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91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538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6695F-5AC2-473F-B740-071DC15D5EF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8931E-7D90-448C-8C0A-71374CB423DB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82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按一下以編輯母片子標題樣式</a:t>
            </a:r>
            <a:endParaRPr lang="zh-TW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1FF16-A181-E543-B210-AC2611562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676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C05BA5A-952E-D44F-9CEA-3962227B2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76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700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051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C4C5A9-E09C-314E-81E9-F189EF4DD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4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692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5079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4669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3425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85527-7686-4B9E-BCA2-C89E7EF409CC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522C4B-7807-4A39-9C8D-700C20C373F3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F3E71-BBD5-4B4A-A297-09EBE8A0F8E9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C64CBA-1510-44FC-8160-A608DC48F2F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F3E328-6D2D-439B-8511-A2B61657404F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8ACE1E-5A98-4F91-9738-F6BA3802E93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7881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45DE9-E3D5-4878-87F8-0F789D212B69}"/>
              </a:ext>
            </a:extLst>
          </p:cNvPr>
          <p:cNvSpPr/>
          <p:nvPr userDrawn="1"/>
        </p:nvSpPr>
        <p:spPr>
          <a:xfrm>
            <a:off x="0" y="2568742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102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31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9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45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350" cap="all" baseline="0">
                <a:solidFill>
                  <a:schemeClr val="accent2"/>
                </a:solidFill>
              </a:defRPr>
            </a:lvl1pPr>
            <a:lvl2pPr marL="342900" indent="0" algn="ctr" latinLnBrk="0">
              <a:buNone/>
              <a:defRPr lang="zh-TW" sz="2100"/>
            </a:lvl2pPr>
            <a:lvl3pPr marL="685800" indent="0" algn="ctr" latinLnBrk="0">
              <a:buNone/>
              <a:defRPr lang="zh-TW" sz="1800"/>
            </a:lvl3pPr>
            <a:lvl4pPr marL="1028700" indent="0" algn="ctr" latinLnBrk="0">
              <a:buNone/>
              <a:defRPr lang="zh-TW" sz="1500"/>
            </a:lvl4pPr>
            <a:lvl5pPr marL="1371600" indent="0" algn="ctr" latinLnBrk="0">
              <a:buNone/>
              <a:defRPr lang="zh-TW" sz="1500"/>
            </a:lvl5pPr>
            <a:lvl6pPr marL="1714500" indent="0" algn="ctr" latinLnBrk="0">
              <a:buNone/>
              <a:defRPr lang="zh-TW" sz="1500"/>
            </a:lvl6pPr>
            <a:lvl7pPr marL="2057400" indent="0" algn="ctr" latinLnBrk="0">
              <a:buNone/>
              <a:defRPr lang="zh-TW" sz="1500"/>
            </a:lvl7pPr>
            <a:lvl8pPr marL="2400300" indent="0" algn="ctr" latinLnBrk="0">
              <a:buNone/>
              <a:defRPr lang="zh-TW" sz="1500"/>
            </a:lvl8pPr>
            <a:lvl9pPr marL="2743200" indent="0" algn="ctr" latinLnBrk="0">
              <a:buNone/>
              <a:defRPr lang="zh-TW" sz="1500"/>
            </a:lvl9pPr>
          </a:lstStyle>
          <a:p>
            <a:r>
              <a:rPr lang="zh-TW" altLang="en-US"/>
              <a:t>按一下以編輯母片子標題樣式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3452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t>2021/1/28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848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0"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4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45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5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 latinLnBrk="0">
              <a:buNone/>
              <a:defRPr lang="zh-TW"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zh-TW"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zh-TW"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t>2021/1/28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844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t>2021/1/28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342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7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500" b="0"/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350"/>
            </a:lvl1pPr>
            <a:lvl2pPr latinLnBrk="0">
              <a:defRPr lang="zh-TW" sz="1200"/>
            </a:lvl2pPr>
            <a:lvl3pPr latinLnBrk="0">
              <a:defRPr lang="zh-TW" sz="1050"/>
            </a:lvl3pPr>
            <a:lvl4pPr latinLnBrk="0">
              <a:defRPr lang="zh-TW" sz="900"/>
            </a:lvl4pPr>
            <a:lvl5pPr latinLnBrk="0">
              <a:defRPr lang="zh-TW" sz="900"/>
            </a:lvl5pPr>
            <a:lvl6pPr latinLnBrk="0">
              <a:defRPr lang="zh-TW" sz="900"/>
            </a:lvl6pPr>
            <a:lvl7pPr latinLnBrk="0">
              <a:defRPr lang="zh-TW" sz="900"/>
            </a:lvl7pPr>
            <a:lvl8pPr latinLnBrk="0">
              <a:defRPr lang="zh-TW" sz="900"/>
            </a:lvl8pPr>
            <a:lvl9pPr latinLnBrk="0"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500" b="0"/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350"/>
            </a:lvl1pPr>
            <a:lvl2pPr latinLnBrk="0">
              <a:defRPr lang="zh-TW" sz="1200"/>
            </a:lvl2pPr>
            <a:lvl3pPr latinLnBrk="0">
              <a:defRPr lang="zh-TW" sz="1050"/>
            </a:lvl3pPr>
            <a:lvl4pPr latinLnBrk="0">
              <a:defRPr lang="zh-TW" sz="900"/>
            </a:lvl4pPr>
            <a:lvl5pPr latinLnBrk="0">
              <a:defRPr lang="zh-TW" sz="900"/>
            </a:lvl5pPr>
            <a:lvl6pPr latinLnBrk="0">
              <a:defRPr lang="zh-TW" sz="900"/>
            </a:lvl6pPr>
            <a:lvl7pPr latinLnBrk="0">
              <a:defRPr lang="zh-TW" sz="900"/>
            </a:lvl7pPr>
            <a:lvl8pPr latinLnBrk="0">
              <a:defRPr lang="zh-TW" sz="900"/>
            </a:lvl8pPr>
            <a:lvl9pPr latinLnBrk="0"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t>2021/1/28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825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t>2021/1/28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273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0"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t>2021/1/28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9341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80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24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80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600"/>
              </a:spcBef>
              <a:buNone/>
              <a:defRPr lang="zh-TW" sz="1050"/>
            </a:lvl1pPr>
            <a:lvl2pPr marL="342900" indent="0" latinLnBrk="0">
              <a:buNone/>
              <a:defRPr lang="zh-TW" sz="900"/>
            </a:lvl2pPr>
            <a:lvl3pPr marL="685800" indent="0" latinLnBrk="0">
              <a:buNone/>
              <a:defRPr lang="zh-TW" sz="750"/>
            </a:lvl3pPr>
            <a:lvl4pPr marL="1028700" indent="0" latinLnBrk="0">
              <a:buNone/>
              <a:defRPr lang="zh-TW" sz="675"/>
            </a:lvl4pPr>
            <a:lvl5pPr marL="1371600" indent="0" latinLnBrk="0">
              <a:buNone/>
              <a:defRPr lang="zh-TW" sz="675"/>
            </a:lvl5pPr>
            <a:lvl6pPr marL="1714500" indent="0" latinLnBrk="0">
              <a:buNone/>
              <a:defRPr lang="zh-TW" sz="675"/>
            </a:lvl6pPr>
            <a:lvl7pPr marL="2057400" indent="0" latinLnBrk="0">
              <a:buNone/>
              <a:defRPr lang="zh-TW" sz="675"/>
            </a:lvl7pPr>
            <a:lvl8pPr marL="2400300" indent="0" latinLnBrk="0">
              <a:buNone/>
              <a:defRPr lang="zh-TW" sz="675"/>
            </a:lvl8pPr>
            <a:lvl9pPr marL="2743200" indent="0" latinLnBrk="0">
              <a:buNone/>
              <a:defRPr lang="zh-TW"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t>2021/1/28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419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80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255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18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80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600"/>
              </a:spcBef>
              <a:buNone/>
              <a:defRPr lang="zh-TW" sz="1050"/>
            </a:lvl1pPr>
            <a:lvl2pPr marL="342900" indent="0" latinLnBrk="0">
              <a:buNone/>
              <a:defRPr lang="zh-TW" sz="900"/>
            </a:lvl2pPr>
            <a:lvl3pPr marL="685800" indent="0" latinLnBrk="0">
              <a:buNone/>
              <a:defRPr lang="zh-TW" sz="750"/>
            </a:lvl3pPr>
            <a:lvl4pPr marL="1028700" indent="0" latinLnBrk="0">
              <a:buNone/>
              <a:defRPr lang="zh-TW" sz="675"/>
            </a:lvl4pPr>
            <a:lvl5pPr marL="1371600" indent="0" latinLnBrk="0">
              <a:buNone/>
              <a:defRPr lang="zh-TW" sz="675"/>
            </a:lvl5pPr>
            <a:lvl6pPr marL="1714500" indent="0" latinLnBrk="0">
              <a:buNone/>
              <a:defRPr lang="zh-TW" sz="675"/>
            </a:lvl6pPr>
            <a:lvl7pPr marL="2057400" indent="0" latinLnBrk="0">
              <a:buNone/>
              <a:defRPr lang="zh-TW" sz="675"/>
            </a:lvl7pPr>
            <a:lvl8pPr marL="2400300" indent="0" latinLnBrk="0">
              <a:buNone/>
              <a:defRPr lang="zh-TW" sz="675"/>
            </a:lvl8pPr>
            <a:lvl9pPr marL="2743200" indent="0" latinLnBrk="0">
              <a:buNone/>
              <a:defRPr lang="zh-TW"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t>2021/1/28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072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t>2021/1/28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691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274638"/>
            <a:ext cx="2628900" cy="5440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t>2021/1/28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534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65D1-B2BB-4AB0-B9A3-B112C5160238}" type="datetimeFigureOut">
              <a:rPr lang="zh-CN" altLang="en-US"/>
              <a:pPr>
                <a:defRPr/>
              </a:pPr>
              <a:t>2021/1/28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40408-F32E-4473-9DAB-1F29B2854F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3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dirty="0"/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D8E52A20-926F-44D3-BF81-775A2EE98359}" type="datetimeFigureOut">
              <a:rPr lang="zh-TW" altLang="en-US" smtClean="0"/>
              <a:t>2021/1/28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419DE83D-F770-4AD1-AAA1-407EEBD285E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A147E36-301B-724A-9652-26239F5FF5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92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0"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3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3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2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6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586B75A-687E-405C-8A0B-8D00578BA2C3}" type="datetime1">
              <a:rPr lang="zh-TW" altLang="en-US">
                <a:solidFill>
                  <a:prstClr val="black"/>
                </a:solidFill>
                <a:ea typeface="新細明體" panose="02020500000000000000" pitchFamily="18" charset="-120"/>
              </a:rPr>
              <a:pPr>
                <a:defRPr/>
              </a:pPr>
              <a:t>2021/1/28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6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6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907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zh-TW" sz="2850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•"/>
        <a:defRPr lang="zh-TW" sz="15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411480" indent="-171450" algn="l" defTabSz="685800" rtl="0" eaLnBrk="1" latinLnBrk="0" hangingPunct="1">
        <a:lnSpc>
          <a:spcPct val="90000"/>
        </a:lnSpc>
        <a:spcBef>
          <a:spcPts val="750"/>
        </a:spcBef>
        <a:buSzPct val="100000"/>
        <a:buFont typeface="Arial" pitchFamily="34" charset="0"/>
        <a:buChar char="•"/>
        <a:defRPr lang="zh-TW" sz="135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61722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2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82296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2870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23444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44018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185166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13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63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4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E614E06F-B636-A54A-8B9C-9A6F395D8200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A138E6E5-C972-EE46-8F79-1A91B9EDF301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A147E36-301B-724A-9652-26239F5FF5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12558AC9-D064-0345-A48D-2774573F50B2}" type="datetimeFigureOut">
              <a:rPr kumimoji="1" lang="zh-TW" altLang="en-US" smtClean="0">
                <a:solidFill>
                  <a:prstClr val="black"/>
                </a:solidFill>
                <a:ea typeface="新細明體"/>
              </a:rPr>
              <a:pPr/>
              <a:t>2021/1/28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CD294B93-D30C-C948-96B6-1109EEEE808F}" type="slidenum">
              <a:rPr kumimoji="1" altLang="en-US" smtClean="0">
                <a:solidFill>
                  <a:prstClr val="black"/>
                </a:solidFill>
                <a:ea typeface="新細明體"/>
              </a:rPr>
              <a:pPr/>
              <a:t>‹#›</a:t>
            </a:fld>
            <a:endParaRPr kumimoji="1" altLang="en-US">
              <a:solidFill>
                <a:prstClr val="black"/>
              </a:solidFill>
              <a:ea typeface="新細明體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A147E36-301B-724A-9652-26239F5FF5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3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DFKai-SB" panose="03000509000000000000" pitchFamily="49" charset="-120"/>
          <a:ea typeface="DFKai-SB" panose="03000509000000000000" pitchFamily="49" charset="-120"/>
          <a:cs typeface="DFKai-SB" panose="03000509000000000000" pitchFamily="49" charset="-120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78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0"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水3"/>
          <p:cNvSpPr/>
          <p:nvPr/>
        </p:nvSpPr>
        <p:spPr>
          <a:xfrm>
            <a:off x="2552" y="6064103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3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2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6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pPr/>
              <a:t>2021/1/28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600" cap="all" baseline="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6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828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zh-TW" sz="2850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•"/>
        <a:defRPr lang="zh-TW" sz="15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411480" indent="-171450" algn="l" defTabSz="685800" rtl="0" eaLnBrk="1" latinLnBrk="0" hangingPunct="1">
        <a:lnSpc>
          <a:spcPct val="90000"/>
        </a:lnSpc>
        <a:spcBef>
          <a:spcPts val="750"/>
        </a:spcBef>
        <a:buSzPct val="100000"/>
        <a:buFont typeface="Arial" pitchFamily="34" charset="0"/>
        <a:buChar char="•"/>
        <a:defRPr lang="zh-TW" sz="135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61722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2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82296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2870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23444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44018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185166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•"/>
        <a:defRPr lang="zh-TW" sz="105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13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6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78B124-853C-4ADD-8E72-9BB7991E1E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000" b="1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迦樂醫院</a:t>
            </a:r>
            <a:r>
              <a:rPr lang="zh-TW" altLang="zh-TW" sz="4000" b="1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因應</a:t>
            </a:r>
            <a:r>
              <a:rPr lang="en-US" altLang="zh-TW" sz="4000" b="1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COVID</a:t>
            </a:r>
            <a:r>
              <a:rPr lang="en-US" altLang="zh-TW" sz="4000" b="1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en-US" altLang="zh-TW" sz="4000" b="1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zh-TW" sz="4000" b="1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感染管</a:t>
            </a:r>
            <a:r>
              <a:rPr lang="zh-TW" altLang="zh-TW" sz="4000" b="1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制措</a:t>
            </a:r>
            <a:r>
              <a:rPr lang="zh-TW" altLang="zh-TW" sz="4000" b="1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施</a:t>
            </a:r>
            <a:br>
              <a:rPr lang="zh-TW" altLang="zh-TW" sz="1800" dirty="0"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266A663-39F6-4D0C-BCCA-43885E14BB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報告人</a:t>
            </a:r>
            <a:r>
              <a:rPr lang="en-US" altLang="zh-TW" sz="4000" dirty="0"/>
              <a:t>:</a:t>
            </a:r>
            <a:r>
              <a:rPr lang="zh-TW" altLang="en-US" sz="4000" dirty="0"/>
              <a:t>曾政杰副院長</a:t>
            </a:r>
          </a:p>
        </p:txBody>
      </p:sp>
    </p:spTree>
    <p:extLst>
      <p:ext uri="{BB962C8B-B14F-4D97-AF65-F5344CB8AC3E}">
        <p14:creationId xmlns:p14="http://schemas.microsoft.com/office/powerpoint/2010/main" val="17957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D6CC27-634B-4250-97F9-052BD7B4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迦樂醫院員工自主健康管理登記表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EC518AE-A540-4C17-B755-02822DB9638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5509" t="9246" r="18662" b="51713"/>
          <a:stretch/>
        </p:blipFill>
        <p:spPr bwMode="auto">
          <a:xfrm>
            <a:off x="875144" y="1690688"/>
            <a:ext cx="8324273" cy="4497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4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1FD88-1632-4C7A-A16E-4B8023502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2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三、</a:t>
            </a:r>
            <a:r>
              <a:rPr lang="en-US" altLang="zh-TW" sz="3200" spc="3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</a:t>
            </a:r>
            <a:r>
              <a:rPr lang="zh-TW" altLang="zh-TW" sz="32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住院病人健康管理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514D59-3A02-40F3-8188-487D0AAB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若有新住院病人，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則需先於觀察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病房進行</a:t>
            </a:r>
            <a:r>
              <a:rPr lang="zh-TW" alt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14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天觀察。</a:t>
            </a:r>
            <a:endParaRPr lang="en-US" altLang="zh-TW" sz="24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sz="2400" spc="-4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確實執行住院病人每日健康監測</a:t>
            </a:r>
            <a:r>
              <a:rPr lang="zh-TW" altLang="zh-TW" sz="2400" spc="-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sz="2400" spc="-4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每日至少測量體溫</a:t>
            </a:r>
            <a:r>
              <a:rPr lang="zh-TW" altLang="zh-TW" sz="2400" spc="-1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400" spc="-15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spc="-4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次，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若發現有發燒</a:t>
            </a:r>
            <a:r>
              <a:rPr lang="en-US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耳溫超過</a:t>
            </a:r>
            <a:r>
              <a:rPr lang="zh-TW" altLang="zh-TW" sz="2400" spc="25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38℃</a:t>
            </a:r>
            <a:r>
              <a:rPr lang="en-US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、呼吸道症狀者，應通報單位主管或負責人員，並採取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適當防護措施</a:t>
            </a:r>
            <a:endParaRPr lang="en-US" altLang="zh-TW" sz="2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宣導及協助住院病人落實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手部衛生</a:t>
            </a:r>
            <a:r>
              <a:rPr lang="zh-TW" altLang="zh-TW" sz="24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包括餐前、便後等</a:t>
            </a:r>
            <a:r>
              <a:rPr lang="zh-TW" altLang="zh-TW" sz="24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洗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手時機及個人衛生管理，當醫院內出現如呼吸道等症狀需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要採取飛沫傳染防護措施的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疫情時，可協助住院病人增加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執行手部衛生的頻率，視需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要協助住院病人落實執行呼吸道衛生與咳嗽禮節，並提供病人有關</a:t>
            </a:r>
            <a:r>
              <a:rPr lang="zh-TW" alt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COVID-19</a:t>
            </a:r>
            <a:r>
              <a:rPr lang="en-US" altLang="zh-TW" sz="2400" spc="9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感染風險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之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衛生教育。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停止跨病房單位的職能治療活動及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大型團體活動</a:t>
            </a:r>
            <a:endParaRPr lang="en-US" altLang="zh-TW" sz="2400" spc="5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en-US" sz="24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另有設置</a:t>
            </a:r>
            <a:r>
              <a:rPr lang="zh-TW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陪探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病管理</a:t>
            </a:r>
            <a:r>
              <a:rPr lang="zh-TW" altLang="en-US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lang="zh-TW" altLang="en-US" sz="24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陪伴申請、請假規定、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返回感染風險評估表</a:t>
            </a:r>
            <a:endParaRPr lang="zh-TW" altLang="zh-TW" sz="18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C35DDB-3157-4023-80B0-F8E51D0C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0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陪探</a:t>
            </a:r>
            <a:r>
              <a:rPr lang="zh-TW" altLang="zh-TW" sz="40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病管理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97FE08-510A-4E3F-9E5F-8C1F19530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(1):</a:t>
            </a:r>
            <a:r>
              <a:rPr lang="zh-TW" altLang="en-US" sz="3200" dirty="0"/>
              <a:t>目前本院訪客採實名制登錄要帶身分證或健保卡，會客為</a:t>
            </a:r>
            <a:r>
              <a:rPr lang="en-US" altLang="zh-TW" sz="3200" dirty="0"/>
              <a:t>12:00-13:00</a:t>
            </a:r>
            <a:r>
              <a:rPr lang="zh-TW" altLang="en-US" sz="3200" dirty="0"/>
              <a:t>一個時段，人數限制為兩位。</a:t>
            </a:r>
          </a:p>
          <a:p>
            <a:r>
              <a:rPr lang="en-US" altLang="zh-TW" sz="3200" dirty="0"/>
              <a:t>(2): </a:t>
            </a:r>
            <a:r>
              <a:rPr lang="zh-TW" altLang="en-US" sz="3200" dirty="0"/>
              <a:t>來院會談者限定</a:t>
            </a:r>
            <a:r>
              <a:rPr lang="en-US" altLang="zh-TW" sz="3200" dirty="0"/>
              <a:t>2</a:t>
            </a:r>
            <a:r>
              <a:rPr lang="zh-TW" altLang="en-US" sz="3200" dirty="0"/>
              <a:t>位之外，採預約登記，實名制先電話中詢問，填寫來會談者</a:t>
            </a:r>
            <a:r>
              <a:rPr lang="en-US" altLang="zh-TW" sz="3200" dirty="0"/>
              <a:t>TOCC(</a:t>
            </a:r>
            <a:r>
              <a:rPr lang="zh-TW" altLang="en-US" sz="3200" dirty="0"/>
              <a:t>旅遊史、職業別、接觸史、是否群聚</a:t>
            </a:r>
            <a:r>
              <a:rPr lang="en-US" altLang="zh-TW" sz="3200" dirty="0"/>
              <a:t>)</a:t>
            </a:r>
            <a:r>
              <a:rPr lang="zh-TW" alt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15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C04F17-124E-440C-A138-F4B855DC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陪伴申請單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BD1B6A2-BA28-4FE2-A412-DD16706FF30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9938" t="16438" r="21117" b="18065"/>
          <a:stretch/>
        </p:blipFill>
        <p:spPr bwMode="auto">
          <a:xfrm>
            <a:off x="838200" y="1468582"/>
            <a:ext cx="10190017" cy="4708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06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52DDC-4632-4B57-847F-0943E649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陪伴紀錄單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9C84956-C856-4498-AD3D-1F416344752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9648" t="21575" r="20540" b="14726"/>
          <a:stretch/>
        </p:blipFill>
        <p:spPr bwMode="auto">
          <a:xfrm>
            <a:off x="683491" y="1422400"/>
            <a:ext cx="10871200" cy="4904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85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2DF4FE-6969-4417-8E4E-247979D3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請假單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EDD5195-B232-40ED-A0E5-58B07DCC6D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271636"/>
              </p:ext>
            </p:extLst>
          </p:nvPr>
        </p:nvGraphicFramePr>
        <p:xfrm>
          <a:off x="4544291" y="1690688"/>
          <a:ext cx="6737266" cy="49690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84507">
                  <a:extLst>
                    <a:ext uri="{9D8B030D-6E8A-4147-A177-3AD203B41FA5}">
                      <a16:colId xmlns:a16="http://schemas.microsoft.com/office/drawing/2014/main" val="480826102"/>
                    </a:ext>
                  </a:extLst>
                </a:gridCol>
                <a:gridCol w="1682223">
                  <a:extLst>
                    <a:ext uri="{9D8B030D-6E8A-4147-A177-3AD203B41FA5}">
                      <a16:colId xmlns:a16="http://schemas.microsoft.com/office/drawing/2014/main" val="1261881642"/>
                    </a:ext>
                  </a:extLst>
                </a:gridCol>
                <a:gridCol w="1096109">
                  <a:extLst>
                    <a:ext uri="{9D8B030D-6E8A-4147-A177-3AD203B41FA5}">
                      <a16:colId xmlns:a16="http://schemas.microsoft.com/office/drawing/2014/main" val="4058526292"/>
                    </a:ext>
                  </a:extLst>
                </a:gridCol>
                <a:gridCol w="2274427">
                  <a:extLst>
                    <a:ext uri="{9D8B030D-6E8A-4147-A177-3AD203B41FA5}">
                      <a16:colId xmlns:a16="http://schemas.microsoft.com/office/drawing/2014/main" val="1346080511"/>
                    </a:ext>
                  </a:extLst>
                </a:gridCol>
              </a:tblGrid>
              <a:tr h="377710">
                <a:tc>
                  <a:txBody>
                    <a:bodyPr/>
                    <a:lstStyle/>
                    <a:p>
                      <a:pPr marL="31496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zh-TW" sz="1100" spc="-15" dirty="0">
                          <a:effectLst/>
                        </a:rPr>
                        <a:t>申請</a:t>
                      </a:r>
                      <a:r>
                        <a:rPr lang="zh-TW" sz="1100" spc="-5" dirty="0">
                          <a:effectLst/>
                        </a:rPr>
                        <a:t>單編號</a:t>
                      </a:r>
                      <a:endParaRPr lang="zh-TW" sz="11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30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</a:endParaRPr>
                    </a:p>
                    <a:p>
                      <a:pPr marL="389890"/>
                      <a:r>
                        <a:rPr lang="en-US" sz="1100" spc="-10" dirty="0" err="1">
                          <a:effectLst/>
                        </a:rPr>
                        <a:t>姓名</a:t>
                      </a:r>
                      <a:endParaRPr lang="zh-TW" sz="11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3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296545"/>
                      <a:r>
                        <a:rPr lang="en-US" sz="1100" spc="-30">
                          <a:effectLst/>
                        </a:rPr>
                        <a:t>房號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3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708660"/>
                      <a:r>
                        <a:rPr lang="en-US" sz="1100" spc="-20">
                          <a:effectLst/>
                        </a:rPr>
                        <a:t>申請人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85461701"/>
                  </a:ext>
                </a:extLst>
              </a:tr>
              <a:tr h="813530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□</a:t>
                      </a:r>
                      <a:r>
                        <a:rPr lang="zh-TW" sz="1100" spc="-20">
                          <a:effectLst/>
                        </a:rPr>
                        <a:t>本人</a:t>
                      </a:r>
                      <a:endParaRPr lang="zh-TW" sz="1100">
                        <a:effectLst/>
                      </a:endParaRPr>
                    </a:p>
                    <a:p>
                      <a:pPr marL="63500"/>
                      <a:r>
                        <a:rPr lang="en-US" sz="1100" spc="55">
                          <a:effectLst/>
                        </a:rPr>
                        <a:t>□</a:t>
                      </a:r>
                      <a:r>
                        <a:rPr lang="zh-TW" sz="1100" spc="55">
                          <a:effectLst/>
                        </a:rPr>
                        <a:t>親屬</a:t>
                      </a:r>
                      <a:r>
                        <a:rPr lang="en-US" sz="1100" spc="55">
                          <a:effectLst/>
                        </a:rPr>
                        <a:t>(</a:t>
                      </a:r>
                      <a:r>
                        <a:rPr lang="zh-TW" sz="1100" spc="45">
                          <a:effectLst/>
                        </a:rPr>
                        <a:t>關係</a:t>
                      </a:r>
                      <a:r>
                        <a:rPr lang="en-US" sz="1100" spc="45">
                          <a:effectLst/>
                        </a:rPr>
                        <a:t>)</a:t>
                      </a:r>
                      <a:r>
                        <a:rPr lang="zh-TW" sz="1100" spc="45">
                          <a:effectLst/>
                        </a:rPr>
                        <a:t>：</a:t>
                      </a:r>
                      <a:endParaRPr lang="zh-TW" sz="1100">
                        <a:effectLst/>
                      </a:endParaRPr>
                    </a:p>
                    <a:p>
                      <a:pPr marL="215900"/>
                      <a:r>
                        <a:rPr lang="zh-TW" sz="1100" spc="-20">
                          <a:effectLst/>
                        </a:rPr>
                        <a:t>姓名：</a:t>
                      </a:r>
                      <a:endParaRPr lang="zh-TW" sz="1100">
                        <a:effectLst/>
                      </a:endParaRPr>
                    </a:p>
                    <a:p>
                      <a:pPr marL="21590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100" spc="-20">
                          <a:effectLst/>
                        </a:rPr>
                        <a:t>電話：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1918632"/>
                  </a:ext>
                </a:extLst>
              </a:tr>
              <a:tr h="830963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>
                        <a:lnSpc>
                          <a:spcPts val="1475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391160"/>
                      <a:r>
                        <a:rPr lang="en-US" sz="1100" spc="-15">
                          <a:effectLst/>
                        </a:rPr>
                        <a:t>請</a:t>
                      </a:r>
                      <a:r>
                        <a:rPr lang="en-US" sz="1100" spc="-10">
                          <a:effectLst/>
                        </a:rPr>
                        <a:t>假原因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932497"/>
                  </a:ext>
                </a:extLst>
              </a:tr>
              <a:tr h="830963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>
                        <a:lnSpc>
                          <a:spcPts val="1465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391160"/>
                      <a:r>
                        <a:rPr lang="en-US" sz="1100" spc="-15">
                          <a:effectLst/>
                        </a:rPr>
                        <a:t>請</a:t>
                      </a:r>
                      <a:r>
                        <a:rPr lang="en-US" sz="1100" spc="-10">
                          <a:effectLst/>
                        </a:rPr>
                        <a:t>假日期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91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62230">
                        <a:tabLst>
                          <a:tab pos="673100" algn="l"/>
                          <a:tab pos="1206500" algn="l"/>
                          <a:tab pos="1741805" algn="l"/>
                          <a:tab pos="2275205" algn="l"/>
                          <a:tab pos="2733675" algn="l"/>
                        </a:tabLst>
                      </a:pPr>
                      <a:r>
                        <a:rPr lang="zh-TW" sz="1100">
                          <a:effectLst/>
                        </a:rPr>
                        <a:t>自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年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月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日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時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 spc="-20">
                          <a:effectLst/>
                        </a:rPr>
                        <a:t>分起</a:t>
                      </a:r>
                      <a:endParaRPr lang="zh-TW" sz="1100">
                        <a:effectLst/>
                      </a:endParaRPr>
                    </a:p>
                    <a:p>
                      <a:pPr marL="62230">
                        <a:tabLst>
                          <a:tab pos="673100" algn="l"/>
                          <a:tab pos="1206500" algn="l"/>
                          <a:tab pos="1741805" algn="l"/>
                          <a:tab pos="2275205" algn="l"/>
                          <a:tab pos="2733675" algn="l"/>
                        </a:tabLst>
                      </a:pPr>
                      <a:r>
                        <a:rPr lang="zh-TW" sz="1100">
                          <a:effectLst/>
                        </a:rPr>
                        <a:t>至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年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月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日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>
                          <a:effectLst/>
                        </a:rPr>
                        <a:t>時</a:t>
                      </a:r>
                      <a:r>
                        <a:rPr lang="en-US" sz="1100">
                          <a:effectLst/>
                        </a:rPr>
                        <a:t>	</a:t>
                      </a:r>
                      <a:r>
                        <a:rPr lang="zh-TW" sz="1100" spc="-20">
                          <a:effectLst/>
                        </a:rPr>
                        <a:t>分止</a:t>
                      </a:r>
                      <a:endParaRPr lang="zh-TW" sz="1100">
                        <a:effectLst/>
                      </a:endParaRPr>
                    </a:p>
                    <a:p>
                      <a:pPr marL="62230">
                        <a:tabLst>
                          <a:tab pos="673100" algn="l"/>
                          <a:tab pos="1054100" algn="l"/>
                        </a:tabLst>
                      </a:pPr>
                      <a:r>
                        <a:rPr lang="en-US" sz="1100" spc="75">
                          <a:effectLst/>
                        </a:rPr>
                        <a:t>(合計</a:t>
                      </a:r>
                      <a:r>
                        <a:rPr lang="en-US" sz="1100">
                          <a:effectLst/>
                        </a:rPr>
                        <a:t>	日	</a:t>
                      </a:r>
                      <a:r>
                        <a:rPr lang="en-US" sz="1100" spc="90">
                          <a:effectLst/>
                        </a:rPr>
                        <a:t>時)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108027"/>
                  </a:ext>
                </a:extLst>
              </a:tr>
              <a:tr h="832255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>
                        <a:lnSpc>
                          <a:spcPts val="1485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238760"/>
                      <a:r>
                        <a:rPr lang="en-US" sz="1100" spc="-10">
                          <a:effectLst/>
                        </a:rPr>
                        <a:t>預定前</a:t>
                      </a:r>
                      <a:r>
                        <a:rPr lang="en-US" sz="1100" spc="-5">
                          <a:effectLst/>
                        </a:rPr>
                        <a:t>往地點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464633"/>
                  </a:ext>
                </a:extLst>
              </a:tr>
              <a:tr h="71539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>
                        <a:lnSpc>
                          <a:spcPts val="104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162560"/>
                      <a:r>
                        <a:rPr lang="en-US" sz="1100" spc="-10">
                          <a:effectLst/>
                        </a:rPr>
                        <a:t>外出</a:t>
                      </a:r>
                      <a:r>
                        <a:rPr lang="en-US" sz="1100" spc="-5">
                          <a:effectLst/>
                        </a:rPr>
                        <a:t>時連絡電話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</a:endParaRPr>
                    </a:p>
                    <a:p>
                      <a:pPr marL="62230"/>
                      <a:r>
                        <a:rPr lang="zh-TW" sz="1100" spc="-10" dirty="0">
                          <a:effectLst/>
                        </a:rPr>
                        <a:t>手機：</a:t>
                      </a:r>
                      <a:endParaRPr lang="zh-TW" sz="1100" dirty="0">
                        <a:effectLst/>
                      </a:endParaRPr>
                    </a:p>
                    <a:p>
                      <a:pPr marL="62230">
                        <a:spcBef>
                          <a:spcPts val="10"/>
                        </a:spcBef>
                        <a:spcAft>
                          <a:spcPts val="0"/>
                        </a:spcAft>
                        <a:tabLst>
                          <a:tab pos="2351405" algn="l"/>
                        </a:tabLst>
                      </a:pPr>
                      <a:r>
                        <a:rPr lang="zh-TW" sz="1100" dirty="0">
                          <a:effectLst/>
                        </a:rPr>
                        <a:t>陪同人電話：</a:t>
                      </a:r>
                      <a:r>
                        <a:rPr lang="en-US" sz="1100" dirty="0">
                          <a:effectLst/>
                        </a:rPr>
                        <a:t>	</a:t>
                      </a:r>
                      <a:r>
                        <a:rPr lang="en-US" sz="1100" spc="25" dirty="0">
                          <a:effectLst/>
                        </a:rPr>
                        <a:t>□</a:t>
                      </a:r>
                      <a:r>
                        <a:rPr lang="zh-TW" sz="1100" spc="25" dirty="0">
                          <a:effectLst/>
                        </a:rPr>
                        <a:t>同申請人</a:t>
                      </a:r>
                      <a:r>
                        <a:rPr lang="zh-TW" sz="1100" spc="20" dirty="0">
                          <a:effectLst/>
                        </a:rPr>
                        <a:t> </a:t>
                      </a:r>
                      <a:r>
                        <a:rPr lang="en-US" sz="1100" spc="25" dirty="0">
                          <a:effectLst/>
                        </a:rPr>
                        <a:t>□</a:t>
                      </a:r>
                      <a:r>
                        <a:rPr lang="zh-TW" sz="1100" spc="25" dirty="0">
                          <a:effectLst/>
                        </a:rPr>
                        <a:t>獨自外出</a:t>
                      </a:r>
                      <a:endParaRPr lang="zh-TW" sz="11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72303"/>
                  </a:ext>
                </a:extLst>
              </a:tr>
              <a:tr h="568214"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391160"/>
                      <a:r>
                        <a:rPr lang="en-US" sz="1100" spc="-15">
                          <a:effectLst/>
                        </a:rPr>
                        <a:t>填</a:t>
                      </a:r>
                      <a:r>
                        <a:rPr lang="en-US" sz="1100" spc="-10">
                          <a:effectLst/>
                        </a:rPr>
                        <a:t>單日期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zh-TW" sz="1100">
                        <a:effectLst/>
                      </a:endParaRPr>
                    </a:p>
                    <a:p>
                      <a:pPr marL="368300">
                        <a:tabLst>
                          <a:tab pos="749300" algn="l"/>
                          <a:tab pos="1130300" algn="l"/>
                        </a:tabLst>
                      </a:pPr>
                      <a:r>
                        <a:rPr lang="en-US" sz="1100">
                          <a:effectLst/>
                        </a:rPr>
                        <a:t>年	月	</a:t>
                      </a:r>
                      <a:r>
                        <a:rPr lang="en-US" sz="1100" spc="-40">
                          <a:effectLst/>
                        </a:rPr>
                        <a:t>日</a:t>
                      </a:r>
                      <a:endParaRPr lang="zh-TW" sz="11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675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</a:endParaRPr>
                    </a:p>
                    <a:p>
                      <a:pPr marL="144145"/>
                      <a:r>
                        <a:rPr lang="en-US" sz="1100" spc="-20" dirty="0" err="1">
                          <a:effectLst/>
                        </a:rPr>
                        <a:t>核准</a:t>
                      </a:r>
                      <a:r>
                        <a:rPr lang="en-US" sz="1100" spc="-10" dirty="0" err="1">
                          <a:effectLst/>
                        </a:rPr>
                        <a:t>簽章</a:t>
                      </a:r>
                      <a:endParaRPr lang="zh-TW" sz="11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zh-TW" sz="11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2129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1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555EA0-57BC-442E-9C3A-77BB9E61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2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返回感染風險評估表</a:t>
            </a:r>
            <a:endParaRPr lang="zh-TW" altLang="en-US" sz="3200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92878D4B-1BEE-4B76-BB72-F6C216E7E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5CE45F7-085A-432A-9385-463985581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09639"/>
              </p:ext>
            </p:extLst>
          </p:nvPr>
        </p:nvGraphicFramePr>
        <p:xfrm>
          <a:off x="4948398" y="365125"/>
          <a:ext cx="6405402" cy="62757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0291">
                  <a:extLst>
                    <a:ext uri="{9D8B030D-6E8A-4147-A177-3AD203B41FA5}">
                      <a16:colId xmlns:a16="http://schemas.microsoft.com/office/drawing/2014/main" val="332608553"/>
                    </a:ext>
                  </a:extLst>
                </a:gridCol>
                <a:gridCol w="1261932">
                  <a:extLst>
                    <a:ext uri="{9D8B030D-6E8A-4147-A177-3AD203B41FA5}">
                      <a16:colId xmlns:a16="http://schemas.microsoft.com/office/drawing/2014/main" val="1363939315"/>
                    </a:ext>
                  </a:extLst>
                </a:gridCol>
                <a:gridCol w="60120">
                  <a:extLst>
                    <a:ext uri="{9D8B030D-6E8A-4147-A177-3AD203B41FA5}">
                      <a16:colId xmlns:a16="http://schemas.microsoft.com/office/drawing/2014/main" val="1556598357"/>
                    </a:ext>
                  </a:extLst>
                </a:gridCol>
                <a:gridCol w="1092917">
                  <a:extLst>
                    <a:ext uri="{9D8B030D-6E8A-4147-A177-3AD203B41FA5}">
                      <a16:colId xmlns:a16="http://schemas.microsoft.com/office/drawing/2014/main" val="1883859890"/>
                    </a:ext>
                  </a:extLst>
                </a:gridCol>
                <a:gridCol w="2670142">
                  <a:extLst>
                    <a:ext uri="{9D8B030D-6E8A-4147-A177-3AD203B41FA5}">
                      <a16:colId xmlns:a16="http://schemas.microsoft.com/office/drawing/2014/main" val="2810719750"/>
                    </a:ext>
                  </a:extLst>
                </a:gridCol>
              </a:tblGrid>
              <a:tr h="380083">
                <a:tc>
                  <a:txBody>
                    <a:bodyPr/>
                    <a:lstStyle/>
                    <a:p>
                      <a:pPr marL="132715" marR="139065" indent="31750">
                        <a:lnSpc>
                          <a:spcPct val="10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zh-TW" sz="1000" spc="-15" dirty="0">
                          <a:effectLst/>
                        </a:rPr>
                        <a:t>評</a:t>
                      </a:r>
                      <a:r>
                        <a:rPr lang="zh-TW" sz="1000" spc="-10" dirty="0">
                          <a:effectLst/>
                        </a:rPr>
                        <a:t>估表編號</a:t>
                      </a:r>
                      <a:r>
                        <a:rPr lang="zh-TW" sz="1000" spc="15" dirty="0">
                          <a:effectLst/>
                        </a:rPr>
                        <a:t>同請假單編</a:t>
                      </a:r>
                      <a:r>
                        <a:rPr lang="zh-TW" sz="1000" spc="10" dirty="0">
                          <a:effectLst/>
                        </a:rPr>
                        <a:t>號</a:t>
                      </a:r>
                      <a:r>
                        <a:rPr lang="en-US" sz="1000" spc="10" dirty="0">
                          <a:effectLst/>
                        </a:rPr>
                        <a:t>)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</a:endParaRPr>
                    </a:p>
                    <a:p>
                      <a:pPr marL="535940"/>
                      <a:r>
                        <a:rPr lang="en-US" sz="1000" spc="-10" dirty="0" err="1">
                          <a:effectLst/>
                        </a:rPr>
                        <a:t>姓名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</a:endParaRPr>
                    </a:p>
                    <a:p>
                      <a:pPr marL="300355"/>
                      <a:r>
                        <a:rPr lang="en-US" sz="1000" spc="-30" dirty="0" err="1">
                          <a:effectLst/>
                        </a:rPr>
                        <a:t>房號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</a:endParaRPr>
                    </a:p>
                    <a:p>
                      <a:pPr marL="879475"/>
                      <a:r>
                        <a:rPr lang="en-US" sz="1000" spc="-20" dirty="0" err="1">
                          <a:effectLst/>
                        </a:rPr>
                        <a:t>填表人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3817226"/>
                  </a:ext>
                </a:extLst>
              </a:tr>
              <a:tr h="520471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□</a:t>
                      </a:r>
                      <a:r>
                        <a:rPr lang="zh-TW" sz="1000" spc="-15">
                          <a:effectLst/>
                        </a:rPr>
                        <a:t>本人</a:t>
                      </a:r>
                      <a:endParaRPr lang="zh-TW" sz="1000">
                        <a:effectLst/>
                      </a:endParaRPr>
                    </a:p>
                    <a:p>
                      <a:pPr marL="6223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 spc="55">
                          <a:effectLst/>
                        </a:rPr>
                        <a:t>□</a:t>
                      </a:r>
                      <a:r>
                        <a:rPr lang="zh-TW" sz="1000" spc="50">
                          <a:effectLst/>
                        </a:rPr>
                        <a:t>親屬</a:t>
                      </a:r>
                      <a:r>
                        <a:rPr lang="en-US" sz="1000" spc="50">
                          <a:effectLst/>
                        </a:rPr>
                        <a:t>(</a:t>
                      </a:r>
                      <a:r>
                        <a:rPr lang="zh-TW" sz="1000" spc="50">
                          <a:effectLst/>
                        </a:rPr>
                        <a:t>關係</a:t>
                      </a:r>
                      <a:r>
                        <a:rPr lang="en-US" sz="1000" spc="50">
                          <a:effectLst/>
                        </a:rPr>
                        <a:t>)</a:t>
                      </a:r>
                      <a:r>
                        <a:rPr lang="zh-TW" sz="1000" spc="50">
                          <a:effectLst/>
                        </a:rPr>
                        <a:t>：</a:t>
                      </a:r>
                      <a:endParaRPr lang="zh-TW" sz="1000">
                        <a:effectLst/>
                      </a:endParaRPr>
                    </a:p>
                    <a:p>
                      <a:pPr marL="214630"/>
                      <a:r>
                        <a:rPr lang="zh-TW" sz="1000" spc="-15">
                          <a:effectLst/>
                        </a:rPr>
                        <a:t>姓名：</a:t>
                      </a:r>
                      <a:endParaRPr lang="zh-TW" sz="1000">
                        <a:effectLst/>
                      </a:endParaRPr>
                    </a:p>
                    <a:p>
                      <a:pPr marL="214630">
                        <a:lnSpc>
                          <a:spcPct val="95000"/>
                        </a:lnSpc>
                      </a:pPr>
                      <a:r>
                        <a:rPr lang="en-US" sz="1000" spc="-15">
                          <a:effectLst/>
                        </a:rPr>
                        <a:t>電話：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16597044"/>
                  </a:ext>
                </a:extLst>
              </a:tr>
              <a:tr h="233798">
                <a:tc>
                  <a:txBody>
                    <a:bodyPr/>
                    <a:lstStyle/>
                    <a:p>
                      <a:pPr>
                        <a:lnSpc>
                          <a:spcPts val="675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88265"/>
                      <a:r>
                        <a:rPr lang="en-US" sz="1000" spc="-10">
                          <a:effectLst/>
                        </a:rPr>
                        <a:t>返回機</a:t>
                      </a:r>
                      <a:r>
                        <a:rPr lang="en-US" sz="1000" spc="-5">
                          <a:effectLst/>
                        </a:rPr>
                        <a:t>構日期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675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</a:endParaRPr>
                    </a:p>
                    <a:p>
                      <a:pPr marL="443230">
                        <a:tabLst>
                          <a:tab pos="902335" algn="l"/>
                          <a:tab pos="1359535" algn="l"/>
                          <a:tab pos="1816735" algn="l"/>
                          <a:tab pos="2275205" algn="l"/>
                        </a:tabLst>
                      </a:pPr>
                      <a:r>
                        <a:rPr lang="en-US" sz="1000" dirty="0">
                          <a:effectLst/>
                        </a:rPr>
                        <a:t>年	月	日	時	</a:t>
                      </a:r>
                      <a:r>
                        <a:rPr lang="en-US" sz="1000" spc="-40" dirty="0">
                          <a:effectLst/>
                        </a:rPr>
                        <a:t>分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631058"/>
                  </a:ext>
                </a:extLst>
              </a:tr>
              <a:tr h="180100">
                <a:tc rowSpan="5">
                  <a:txBody>
                    <a:bodyPr/>
                    <a:lstStyle/>
                    <a:p>
                      <a:pPr marL="6223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請假</a:t>
                      </a:r>
                      <a:r>
                        <a:rPr lang="en-US" sz="1000" spc="-10">
                          <a:effectLst/>
                        </a:rPr>
                        <a:t>期間的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en-US" sz="1000" spc="-20">
                          <a:effectLst/>
                        </a:rPr>
                        <a:t>旅遊史</a:t>
                      </a:r>
                      <a:r>
                        <a:rPr lang="en-US" sz="1000" spc="-10">
                          <a:effectLst/>
                        </a:rPr>
                        <a:t>?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23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000" spc="-10">
                          <a:effectLst/>
                        </a:rPr>
                        <a:t>旅遊活</a:t>
                      </a:r>
                      <a:r>
                        <a:rPr lang="en-US" sz="1000" spc="-5">
                          <a:effectLst/>
                        </a:rPr>
                        <a:t>動名稱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73228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000" spc="-25" dirty="0" err="1">
                          <a:effectLst/>
                        </a:rPr>
                        <a:t>說明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029004"/>
                  </a:ext>
                </a:extLst>
              </a:tr>
              <a:tr h="7066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□返</a:t>
                      </a:r>
                      <a:r>
                        <a:rPr lang="en-US" sz="1000" spc="-10">
                          <a:effectLst/>
                        </a:rPr>
                        <a:t>家居住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83820" marR="36195" indent="-20955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zh-TW" sz="1000" spc="-25" dirty="0">
                          <a:effectLst/>
                        </a:rPr>
                        <a:t>同住家人是否有</a:t>
                      </a:r>
                      <a:r>
                        <a:rPr lang="zh-TW" sz="1000" spc="-20" dirty="0">
                          <a:effectLst/>
                        </a:rPr>
                        <a:t>「具武漢肺炎</a:t>
                      </a:r>
                      <a:r>
                        <a:rPr lang="en-US" sz="1000" spc="-10" dirty="0">
                          <a:effectLst/>
                        </a:rPr>
                        <a:t>(COVID-19)</a:t>
                      </a:r>
                      <a:r>
                        <a:rPr lang="zh-TW" sz="1000" spc="-25" dirty="0">
                          <a:effectLst/>
                        </a:rPr>
                        <a:t>感染風險」</a:t>
                      </a:r>
                      <a:r>
                        <a:rPr lang="zh-TW" sz="1000" spc="-20" dirty="0">
                          <a:effectLst/>
                        </a:rPr>
                        <a:t>者</a:t>
                      </a:r>
                      <a:r>
                        <a:rPr lang="en-US" sz="1000" spc="-20" dirty="0">
                          <a:effectLst/>
                        </a:rPr>
                        <a:t>?</a:t>
                      </a:r>
                      <a:r>
                        <a:rPr lang="en-US" sz="1000" spc="-30" dirty="0">
                          <a:effectLst/>
                        </a:rPr>
                        <a:t>□</a:t>
                      </a:r>
                      <a:r>
                        <a:rPr lang="zh-TW" sz="1000" spc="-30" dirty="0">
                          <a:effectLst/>
                        </a:rPr>
                        <a:t>否</a:t>
                      </a:r>
                      <a:endParaRPr lang="zh-TW" sz="1000" dirty="0">
                        <a:effectLst/>
                      </a:endParaRPr>
                    </a:p>
                    <a:p>
                      <a:pPr marL="83820"/>
                      <a:r>
                        <a:rPr lang="en-US" sz="1000" spc="-5" dirty="0">
                          <a:effectLst/>
                        </a:rPr>
                        <a:t>□</a:t>
                      </a:r>
                      <a:r>
                        <a:rPr lang="zh-TW" sz="1000" spc="-5" dirty="0">
                          <a:effectLst/>
                        </a:rPr>
                        <a:t>是，目前正在</a:t>
                      </a:r>
                      <a:r>
                        <a:rPr lang="zh-TW" sz="1000" dirty="0">
                          <a:effectLst/>
                        </a:rPr>
                        <a:t>：</a:t>
                      </a:r>
                      <a:r>
                        <a:rPr lang="en-US" sz="1000" dirty="0">
                          <a:effectLst/>
                        </a:rPr>
                        <a:t>□</a:t>
                      </a:r>
                      <a:r>
                        <a:rPr lang="zh-TW" sz="1000" dirty="0">
                          <a:effectLst/>
                        </a:rPr>
                        <a:t>居家隔離、</a:t>
                      </a:r>
                      <a:r>
                        <a:rPr lang="en-US" sz="1000" dirty="0">
                          <a:effectLst/>
                        </a:rPr>
                        <a:t>□</a:t>
                      </a:r>
                      <a:r>
                        <a:rPr lang="zh-TW" sz="1000" dirty="0">
                          <a:effectLst/>
                        </a:rPr>
                        <a:t>居家檢疫、</a:t>
                      </a:r>
                    </a:p>
                    <a:p>
                      <a:pPr marL="1305560"/>
                      <a:r>
                        <a:rPr lang="en-US" sz="1000" spc="-10" dirty="0">
                          <a:effectLst/>
                        </a:rPr>
                        <a:t>□</a:t>
                      </a:r>
                      <a:r>
                        <a:rPr lang="en-US" sz="1000" spc="-10" dirty="0" err="1">
                          <a:effectLst/>
                        </a:rPr>
                        <a:t>自</a:t>
                      </a:r>
                      <a:r>
                        <a:rPr lang="en-US" sz="1000" spc="-5" dirty="0" err="1">
                          <a:effectLst/>
                        </a:rPr>
                        <a:t>主健康管理</a:t>
                      </a:r>
                      <a:endParaRPr lang="zh-TW" sz="1000" dirty="0">
                        <a:effectLst/>
                      </a:endParaRPr>
                    </a:p>
                    <a:p>
                      <a:pPr marL="1255395">
                        <a:lnSpc>
                          <a:spcPct val="94000"/>
                        </a:lnSpc>
                        <a:tabLst>
                          <a:tab pos="2475865" algn="l"/>
                          <a:tab pos="3163570" algn="l"/>
                        </a:tabLst>
                      </a:pPr>
                      <a:r>
                        <a:rPr lang="en-US" sz="1000" spc="100" dirty="0">
                          <a:effectLst/>
                        </a:rPr>
                        <a:t>(</a:t>
                      </a:r>
                      <a:r>
                        <a:rPr lang="en-US" sz="1000" spc="100" dirty="0" err="1">
                          <a:effectLst/>
                        </a:rPr>
                        <a:t>到期日</a:t>
                      </a:r>
                      <a:r>
                        <a:rPr lang="en-US" sz="1000" spc="100" dirty="0">
                          <a:effectLst/>
                        </a:rPr>
                        <a:t>:</a:t>
                      </a:r>
                      <a:r>
                        <a:rPr lang="en-US" sz="1000" dirty="0">
                          <a:effectLst/>
                        </a:rPr>
                        <a:t>	月	</a:t>
                      </a:r>
                      <a:r>
                        <a:rPr lang="en-US" sz="1000" spc="90" dirty="0">
                          <a:effectLst/>
                        </a:rPr>
                        <a:t>日)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83179"/>
                  </a:ext>
                </a:extLst>
              </a:tr>
              <a:tr h="2957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695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en-US" sz="1000" spc="-15">
                          <a:effectLst/>
                        </a:rPr>
                        <a:t>□國</a:t>
                      </a:r>
                      <a:r>
                        <a:rPr lang="en-US" sz="1000" spc="-10">
                          <a:effectLst/>
                        </a:rPr>
                        <a:t>內旅遊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695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</a:endParaRPr>
                    </a:p>
                    <a:p>
                      <a:pPr marL="62230"/>
                      <a:r>
                        <a:rPr lang="en-US" sz="1000" spc="-20" dirty="0" err="1">
                          <a:effectLst/>
                        </a:rPr>
                        <a:t>地點</a:t>
                      </a:r>
                      <a:r>
                        <a:rPr lang="en-US" sz="1000" spc="-20" dirty="0">
                          <a:effectLst/>
                        </a:rPr>
                        <a:t>:</a:t>
                      </a:r>
                      <a:r>
                        <a:rPr lang="en-US" sz="1000" spc="190" dirty="0">
                          <a:effectLst/>
                        </a:rPr>
                        <a:t> </a:t>
                      </a:r>
                      <a:r>
                        <a:rPr lang="en-US" sz="1000" spc="-10" dirty="0">
                          <a:effectLst/>
                        </a:rPr>
                        <a:t>________________________</a:t>
                      </a:r>
                      <a:r>
                        <a:rPr lang="en-US" sz="1000" spc="-10" dirty="0" err="1">
                          <a:effectLst/>
                        </a:rPr>
                        <a:t>日期</a:t>
                      </a:r>
                      <a:r>
                        <a:rPr lang="en-US" sz="1000" spc="-10" dirty="0">
                          <a:effectLst/>
                        </a:rPr>
                        <a:t>:_________________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6191"/>
                  </a:ext>
                </a:extLst>
              </a:tr>
              <a:tr h="2957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71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en-US" sz="1000" spc="-15">
                          <a:effectLst/>
                        </a:rPr>
                        <a:t>□國</a:t>
                      </a:r>
                      <a:r>
                        <a:rPr lang="en-US" sz="1000" spc="-10">
                          <a:effectLst/>
                        </a:rPr>
                        <a:t>外旅遊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71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</a:endParaRPr>
                    </a:p>
                    <a:p>
                      <a:pPr marL="62230"/>
                      <a:r>
                        <a:rPr lang="en-US" sz="1000" spc="-20" dirty="0" err="1">
                          <a:effectLst/>
                        </a:rPr>
                        <a:t>國家</a:t>
                      </a:r>
                      <a:r>
                        <a:rPr lang="en-US" sz="1000" spc="-20" dirty="0">
                          <a:effectLst/>
                        </a:rPr>
                        <a:t>:</a:t>
                      </a:r>
                      <a:r>
                        <a:rPr lang="en-US" sz="1000" spc="190" dirty="0">
                          <a:effectLst/>
                        </a:rPr>
                        <a:t> </a:t>
                      </a:r>
                      <a:r>
                        <a:rPr lang="en-US" sz="1000" spc="-10" dirty="0">
                          <a:effectLst/>
                        </a:rPr>
                        <a:t>________________________</a:t>
                      </a:r>
                      <a:r>
                        <a:rPr lang="en-US" sz="1000" spc="-10" dirty="0" err="1">
                          <a:effectLst/>
                        </a:rPr>
                        <a:t>日期</a:t>
                      </a:r>
                      <a:r>
                        <a:rPr lang="en-US" sz="1000" spc="-10" dirty="0">
                          <a:effectLst/>
                        </a:rPr>
                        <a:t>:_________________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954471"/>
                  </a:ext>
                </a:extLst>
              </a:tr>
              <a:tr h="2375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en-US" sz="1000" spc="-20">
                          <a:effectLst/>
                        </a:rPr>
                        <a:t>□其他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84902"/>
                  </a:ext>
                </a:extLst>
              </a:tr>
              <a:tr h="472264">
                <a:tc>
                  <a:txBody>
                    <a:bodyPr/>
                    <a:lstStyle/>
                    <a:p>
                      <a:pPr marL="62230" marR="67945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zh-TW" sz="1000" spc="60">
                          <a:effectLst/>
                        </a:rPr>
                        <a:t>請假</a:t>
                      </a:r>
                      <a:r>
                        <a:rPr lang="zh-TW" sz="1000" spc="55">
                          <a:effectLst/>
                        </a:rPr>
                        <a:t>期間是否</a:t>
                      </a:r>
                      <a:r>
                        <a:rPr lang="zh-TW" sz="1000" spc="60">
                          <a:effectLst/>
                        </a:rPr>
                        <a:t>曾出</a:t>
                      </a:r>
                      <a:r>
                        <a:rPr lang="zh-TW" sz="1000" spc="55">
                          <a:effectLst/>
                        </a:rPr>
                        <a:t>現右列症</a:t>
                      </a:r>
                      <a:r>
                        <a:rPr lang="zh-TW" sz="1000" spc="-60">
                          <a:effectLst/>
                        </a:rPr>
                        <a:t>狀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115" dirty="0">
                          <a:effectLst/>
                        </a:rPr>
                        <a:t>□</a:t>
                      </a:r>
                      <a:r>
                        <a:rPr lang="zh-TW" sz="1000" spc="-115" dirty="0">
                          <a:effectLst/>
                        </a:rPr>
                        <a:t>無下</a:t>
                      </a:r>
                      <a:r>
                        <a:rPr lang="zh-TW" sz="1000" spc="-105" dirty="0">
                          <a:effectLst/>
                        </a:rPr>
                        <a:t>列症狀</a:t>
                      </a:r>
                      <a:endParaRPr lang="zh-TW" sz="1000" dirty="0">
                        <a:effectLst/>
                      </a:endParaRPr>
                    </a:p>
                    <a:p>
                      <a:pPr marL="62230" marR="723265">
                        <a:lnSpc>
                          <a:spcPct val="99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發燒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咳嗽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喉嚨痛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流鼻水</a:t>
                      </a:r>
                      <a:r>
                        <a:rPr lang="en-US" sz="1000" spc="-15" dirty="0">
                          <a:effectLst/>
                        </a:rPr>
                        <a:t>  </a:t>
                      </a:r>
                      <a:r>
                        <a:rPr lang="en-US" sz="1000" spc="-50" dirty="0">
                          <a:effectLst/>
                        </a:rPr>
                        <a:t>□</a:t>
                      </a:r>
                      <a:r>
                        <a:rPr lang="zh-TW" sz="1000" spc="-50" dirty="0">
                          <a:effectLst/>
                        </a:rPr>
                        <a:t>腹瀉</a:t>
                      </a:r>
                      <a:r>
                        <a:rPr lang="en-US" sz="1000" spc="-15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味覺或嗅覺異常</a:t>
                      </a:r>
                      <a:r>
                        <a:rPr lang="en-US" sz="1000" spc="-50" dirty="0">
                          <a:effectLst/>
                        </a:rPr>
                        <a:t>□</a:t>
                      </a:r>
                      <a:r>
                        <a:rPr lang="zh-TW" sz="1000" spc="-50" dirty="0">
                          <a:effectLst/>
                        </a:rPr>
                        <a:t>呼吸急促</a:t>
                      </a:r>
                      <a:r>
                        <a:rPr lang="en-US" sz="1000" spc="-20" dirty="0">
                          <a:effectLst/>
                        </a:rPr>
                        <a:t>  </a:t>
                      </a:r>
                      <a:r>
                        <a:rPr lang="en-US" sz="1000" spc="-55" dirty="0">
                          <a:effectLst/>
                        </a:rPr>
                        <a:t>□</a:t>
                      </a:r>
                      <a:r>
                        <a:rPr lang="zh-TW" sz="1000" spc="-55" dirty="0">
                          <a:effectLst/>
                        </a:rPr>
                        <a:t>倦怠</a:t>
                      </a:r>
                      <a:r>
                        <a:rPr lang="en-US" sz="1000" spc="-30" dirty="0">
                          <a:effectLst/>
                        </a:rPr>
                        <a:t>  </a:t>
                      </a:r>
                      <a:r>
                        <a:rPr lang="en-US" sz="1000" spc="-25" dirty="0">
                          <a:effectLst/>
                        </a:rPr>
                        <a:t>□</a:t>
                      </a:r>
                      <a:r>
                        <a:rPr lang="zh-TW" sz="1000" spc="-25" dirty="0">
                          <a:effectLst/>
                        </a:rPr>
                        <a:t>其他</a:t>
                      </a:r>
                      <a:r>
                        <a:rPr lang="en-US" sz="1000" spc="-25" dirty="0">
                          <a:effectLst/>
                        </a:rPr>
                        <a:t>_________________________________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292346"/>
                  </a:ext>
                </a:extLst>
              </a:tr>
              <a:tr h="392418">
                <a:tc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zh-TW" sz="1000" spc="-10">
                          <a:effectLst/>
                        </a:rPr>
                        <a:t>請假期</a:t>
                      </a:r>
                      <a:r>
                        <a:rPr lang="zh-TW" sz="1000" spc="-5">
                          <a:effectLst/>
                        </a:rPr>
                        <a:t>間是否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zh-TW" sz="1000" spc="-15">
                          <a:effectLst/>
                        </a:rPr>
                        <a:t>曾經就醫</a:t>
                      </a:r>
                      <a:r>
                        <a:rPr lang="en-US" sz="1000" spc="-10">
                          <a:effectLst/>
                        </a:rPr>
                        <a:t>?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30" dirty="0">
                          <a:effectLst/>
                        </a:rPr>
                        <a:t>□</a:t>
                      </a:r>
                      <a:r>
                        <a:rPr lang="zh-TW" sz="1000" spc="-30" dirty="0">
                          <a:effectLst/>
                        </a:rPr>
                        <a:t>無</a:t>
                      </a:r>
                      <a:endParaRPr lang="zh-TW" sz="1000" dirty="0">
                        <a:effectLst/>
                      </a:endParaRPr>
                    </a:p>
                    <a:p>
                      <a:pPr marL="62230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000" spc="-15" dirty="0">
                          <a:effectLst/>
                        </a:rPr>
                        <a:t>□</a:t>
                      </a:r>
                      <a:r>
                        <a:rPr lang="zh-TW" sz="1000" spc="-15" dirty="0">
                          <a:effectLst/>
                        </a:rPr>
                        <a:t>有，就醫日期</a:t>
                      </a:r>
                      <a:r>
                        <a:rPr lang="en-US" sz="1000" spc="-15" dirty="0">
                          <a:effectLst/>
                        </a:rPr>
                        <a:t>:</a:t>
                      </a:r>
                      <a:r>
                        <a:rPr lang="en-US" sz="1000" spc="195" dirty="0">
                          <a:effectLst/>
                        </a:rPr>
                        <a:t> </a:t>
                      </a:r>
                      <a:r>
                        <a:rPr lang="en-US" sz="1000" spc="-5" dirty="0">
                          <a:effectLst/>
                        </a:rPr>
                        <a:t>_________________________</a:t>
                      </a:r>
                      <a:endParaRPr lang="zh-TW" sz="1000" dirty="0">
                        <a:effectLst/>
                      </a:endParaRPr>
                    </a:p>
                    <a:p>
                      <a:pPr marL="53149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zh-TW" sz="1000" spc="15" dirty="0">
                          <a:effectLst/>
                        </a:rPr>
                        <a:t>就醫院所</a:t>
                      </a:r>
                      <a:r>
                        <a:rPr lang="en-US" sz="1000" spc="15" dirty="0">
                          <a:effectLst/>
                        </a:rPr>
                        <a:t>/</a:t>
                      </a:r>
                      <a:r>
                        <a:rPr lang="zh-TW" sz="1000" spc="15" dirty="0">
                          <a:effectLst/>
                        </a:rPr>
                        <a:t>科別</a:t>
                      </a:r>
                      <a:r>
                        <a:rPr lang="en-US" sz="1000" spc="15" dirty="0">
                          <a:effectLst/>
                        </a:rPr>
                        <a:t>:</a:t>
                      </a:r>
                      <a:r>
                        <a:rPr lang="en-US" sz="1000" spc="30" dirty="0">
                          <a:effectLst/>
                        </a:rPr>
                        <a:t> </a:t>
                      </a:r>
                      <a:r>
                        <a:rPr lang="en-US" sz="1000" spc="10" dirty="0">
                          <a:effectLst/>
                        </a:rPr>
                        <a:t>___________________</a:t>
                      </a:r>
                      <a:r>
                        <a:rPr lang="en-US" sz="1000" spc="35" dirty="0">
                          <a:effectLst/>
                        </a:rPr>
                        <a:t> </a:t>
                      </a:r>
                      <a:r>
                        <a:rPr lang="en-US" sz="1000" spc="10" dirty="0">
                          <a:effectLst/>
                        </a:rPr>
                        <a:t>/______________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825338"/>
                  </a:ext>
                </a:extLst>
              </a:tr>
              <a:tr h="823252">
                <a:tc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15">
                          <a:effectLst/>
                        </a:rPr>
                        <a:t>請假</a:t>
                      </a:r>
                      <a:r>
                        <a:rPr lang="en-US" sz="1000" spc="-10">
                          <a:effectLst/>
                        </a:rPr>
                        <a:t>期間的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en-US" sz="1000" spc="-20">
                          <a:effectLst/>
                        </a:rPr>
                        <a:t>接觸史</a:t>
                      </a:r>
                      <a:r>
                        <a:rPr lang="en-US" sz="1000" spc="-10">
                          <a:effectLst/>
                        </a:rPr>
                        <a:t>?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223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n-US" sz="1000" spc="-30" dirty="0">
                          <a:effectLst/>
                        </a:rPr>
                        <a:t>□</a:t>
                      </a:r>
                      <a:r>
                        <a:rPr lang="zh-TW" sz="1000" spc="-30" dirty="0">
                          <a:effectLst/>
                        </a:rPr>
                        <a:t>無</a:t>
                      </a:r>
                      <a:endParaRPr lang="zh-TW" sz="1000" dirty="0">
                        <a:effectLst/>
                      </a:endParaRPr>
                    </a:p>
                    <a:p>
                      <a:pPr marL="62230"/>
                      <a:r>
                        <a:rPr lang="en-US" sz="1000" spc="10" dirty="0">
                          <a:effectLst/>
                        </a:rPr>
                        <a:t>□</a:t>
                      </a:r>
                      <a:r>
                        <a:rPr lang="zh-TW" sz="1000" spc="10" dirty="0">
                          <a:effectLst/>
                        </a:rPr>
                        <a:t>曾接觸最近</a:t>
                      </a:r>
                      <a:r>
                        <a:rPr lang="zh-TW" sz="1000" spc="25" dirty="0">
                          <a:effectLst/>
                        </a:rPr>
                        <a:t> </a:t>
                      </a:r>
                      <a:r>
                        <a:rPr lang="en-US" sz="1000" spc="25" dirty="0">
                          <a:effectLst/>
                        </a:rPr>
                        <a:t>1 </a:t>
                      </a:r>
                      <a:r>
                        <a:rPr lang="zh-TW" sz="1000" spc="10" dirty="0">
                          <a:effectLst/>
                        </a:rPr>
                        <a:t>個月內自國外返國的親友</a:t>
                      </a:r>
                      <a:r>
                        <a:rPr lang="en-US" sz="1000" spc="10" dirty="0">
                          <a:effectLst/>
                        </a:rPr>
                        <a:t>/</a:t>
                      </a:r>
                      <a:r>
                        <a:rPr lang="zh-TW" sz="1000" spc="10" dirty="0">
                          <a:effectLst/>
                        </a:rPr>
                        <a:t>家屬</a:t>
                      </a:r>
                      <a:endParaRPr lang="zh-TW" sz="1000" dirty="0">
                        <a:effectLst/>
                      </a:endParaRPr>
                    </a:p>
                    <a:p>
                      <a:pPr marL="62230"/>
                      <a:r>
                        <a:rPr lang="en-US" sz="1000" spc="-5" dirty="0">
                          <a:effectLst/>
                        </a:rPr>
                        <a:t>□</a:t>
                      </a:r>
                      <a:r>
                        <a:rPr lang="zh-TW" sz="1000" spc="-5" dirty="0">
                          <a:effectLst/>
                        </a:rPr>
                        <a:t>曾出入機</a:t>
                      </a:r>
                      <a:r>
                        <a:rPr lang="zh-TW" sz="1000" dirty="0">
                          <a:effectLst/>
                        </a:rPr>
                        <a:t>場、觀光景點及其他頻繁接觸外國人場所</a:t>
                      </a:r>
                    </a:p>
                    <a:p>
                      <a:pPr marL="62230">
                        <a:lnSpc>
                          <a:spcPct val="97000"/>
                        </a:lnSpc>
                      </a:pPr>
                      <a:r>
                        <a:rPr lang="en-US" sz="1000" spc="10" dirty="0">
                          <a:effectLst/>
                        </a:rPr>
                        <a:t>□</a:t>
                      </a:r>
                      <a:r>
                        <a:rPr lang="zh-TW" sz="1000" spc="10" dirty="0">
                          <a:effectLst/>
                        </a:rPr>
                        <a:t>曾參與公眾集會或開學</a:t>
                      </a:r>
                      <a:r>
                        <a:rPr lang="en-US" sz="1000" spc="10" dirty="0">
                          <a:effectLst/>
                        </a:rPr>
                        <a:t>/</a:t>
                      </a:r>
                      <a:r>
                        <a:rPr lang="zh-TW" sz="1000" spc="10" dirty="0">
                          <a:effectLst/>
                        </a:rPr>
                        <a:t>畢業典禮、婚喪喜慶、運動賽</a:t>
                      </a:r>
                      <a:r>
                        <a:rPr lang="zh-TW" sz="1000" spc="5" dirty="0">
                          <a:effectLst/>
                        </a:rPr>
                        <a:t>事等聚眾活動</a:t>
                      </a:r>
                      <a:endParaRPr lang="zh-TW" sz="1000" dirty="0">
                        <a:effectLst/>
                      </a:endParaRPr>
                    </a:p>
                    <a:p>
                      <a:pPr marL="62230">
                        <a:lnSpc>
                          <a:spcPct val="99000"/>
                        </a:lnSpc>
                      </a:pPr>
                      <a:r>
                        <a:rPr lang="en-US" sz="1000" spc="20" dirty="0">
                          <a:effectLst/>
                        </a:rPr>
                        <a:t>□</a:t>
                      </a:r>
                      <a:r>
                        <a:rPr lang="zh-TW" sz="1000" spc="20" dirty="0">
                          <a:effectLst/>
                        </a:rPr>
                        <a:t>曾近距離接觸</a:t>
                      </a:r>
                      <a:r>
                        <a:rPr lang="en-US" sz="1000" spc="10" dirty="0">
                          <a:effectLst/>
                        </a:rPr>
                        <a:t>(</a:t>
                      </a:r>
                      <a:r>
                        <a:rPr lang="en-US" sz="1000" spc="25" dirty="0">
                          <a:effectLst/>
                        </a:rPr>
                        <a:t>≦</a:t>
                      </a:r>
                      <a:r>
                        <a:rPr lang="en-US" sz="1000" spc="10" dirty="0">
                          <a:effectLst/>
                        </a:rPr>
                        <a:t>1</a:t>
                      </a:r>
                      <a:r>
                        <a:rPr lang="en-US" sz="1000" spc="70" dirty="0">
                          <a:effectLst/>
                        </a:rPr>
                        <a:t> </a:t>
                      </a:r>
                      <a:r>
                        <a:rPr lang="zh-TW" sz="1000" spc="20" dirty="0">
                          <a:effectLst/>
                        </a:rPr>
                        <a:t>公尺</a:t>
                      </a:r>
                      <a:r>
                        <a:rPr lang="en-US" sz="1000" spc="5" dirty="0">
                          <a:effectLst/>
                        </a:rPr>
                        <a:t>)</a:t>
                      </a:r>
                      <a:r>
                        <a:rPr lang="zh-TW" sz="1000" spc="15" dirty="0">
                          <a:effectLst/>
                        </a:rPr>
                        <a:t>有發燒或呼吸道症狀的人</a:t>
                      </a:r>
                      <a:r>
                        <a:rPr lang="en-US" sz="1000" spc="15" dirty="0">
                          <a:effectLst/>
                        </a:rPr>
                        <a:t>/</a:t>
                      </a:r>
                      <a:r>
                        <a:rPr lang="zh-TW" sz="1000" spc="15" dirty="0">
                          <a:effectLst/>
                        </a:rPr>
                        <a:t>家人</a:t>
                      </a:r>
                      <a:r>
                        <a:rPr lang="en-US" sz="1000" spc="15" dirty="0">
                          <a:effectLst/>
                        </a:rPr>
                        <a:t>/</a:t>
                      </a:r>
                      <a:r>
                        <a:rPr lang="zh-TW" sz="1000" spc="15" dirty="0">
                          <a:effectLst/>
                        </a:rPr>
                        <a:t>朋友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497097"/>
                  </a:ext>
                </a:extLst>
              </a:tr>
              <a:tr h="43250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240665"/>
                      <a:r>
                        <a:rPr lang="en-US" sz="1000" spc="-20">
                          <a:effectLst/>
                        </a:rPr>
                        <a:t>填單</a:t>
                      </a:r>
                      <a:r>
                        <a:rPr lang="en-US" sz="1000" spc="-10">
                          <a:effectLst/>
                        </a:rPr>
                        <a:t>日期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367030">
                        <a:tabLst>
                          <a:tab pos="826135" algn="l"/>
                          <a:tab pos="1283335" algn="l"/>
                        </a:tabLst>
                      </a:pPr>
                      <a:r>
                        <a:rPr lang="en-US" sz="1000">
                          <a:effectLst/>
                        </a:rPr>
                        <a:t>年	月	</a:t>
                      </a:r>
                      <a:r>
                        <a:rPr lang="en-US" sz="1000" spc="-40">
                          <a:effectLst/>
                        </a:rPr>
                        <a:t>日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62230"/>
                      <a:r>
                        <a:rPr lang="en-US" sz="1000" spc="-15">
                          <a:effectLst/>
                        </a:rPr>
                        <a:t>填表</a:t>
                      </a:r>
                      <a:r>
                        <a:rPr lang="en-US" sz="1000" spc="-5">
                          <a:effectLst/>
                        </a:rPr>
                        <a:t>人簽章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01721586"/>
                  </a:ext>
                </a:extLst>
              </a:tr>
              <a:tr h="392418">
                <a:tc>
                  <a:txBody>
                    <a:bodyPr/>
                    <a:lstStyle/>
                    <a:p>
                      <a:pPr>
                        <a:lnSpc>
                          <a:spcPts val="985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88265"/>
                      <a:r>
                        <a:rPr lang="zh-TW" sz="1000" spc="-10">
                          <a:effectLst/>
                        </a:rPr>
                        <a:t>症</a:t>
                      </a:r>
                      <a:r>
                        <a:rPr lang="zh-TW" sz="1000" spc="-5">
                          <a:effectLst/>
                        </a:rPr>
                        <a:t>狀評估</a:t>
                      </a:r>
                      <a:endParaRPr lang="zh-TW" sz="1000">
                        <a:effectLst/>
                      </a:endParaRPr>
                    </a:p>
                    <a:p>
                      <a:pPr marL="164465"/>
                      <a:r>
                        <a:rPr lang="en-US" sz="1000" spc="50">
                          <a:effectLst/>
                        </a:rPr>
                        <a:t>(</a:t>
                      </a:r>
                      <a:r>
                        <a:rPr lang="zh-TW" sz="1000" spc="50">
                          <a:effectLst/>
                        </a:rPr>
                        <a:t>由專人</a:t>
                      </a:r>
                      <a:r>
                        <a:rPr lang="zh-TW" sz="1000" spc="45">
                          <a:effectLst/>
                        </a:rPr>
                        <a:t>填寫</a:t>
                      </a:r>
                      <a:r>
                        <a:rPr lang="en-US" sz="1000" spc="45">
                          <a:effectLst/>
                        </a:rPr>
                        <a:t>)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2230">
                        <a:spcBef>
                          <a:spcPts val="75"/>
                        </a:spcBef>
                        <a:spcAft>
                          <a:spcPts val="0"/>
                        </a:spcAft>
                        <a:tabLst>
                          <a:tab pos="1819275" algn="l"/>
                        </a:tabLst>
                      </a:pPr>
                      <a:r>
                        <a:rPr lang="zh-TW" sz="1000" spc="20" dirty="0">
                          <a:effectLst/>
                        </a:rPr>
                        <a:t>量測體溫</a:t>
                      </a:r>
                      <a:r>
                        <a:rPr lang="en-US" sz="1000" spc="20" dirty="0">
                          <a:effectLst/>
                        </a:rPr>
                        <a:t>_________℃</a:t>
                      </a:r>
                      <a:r>
                        <a:rPr lang="en-US" sz="1000" dirty="0">
                          <a:effectLst/>
                        </a:rPr>
                        <a:t>	</a:t>
                      </a:r>
                      <a:r>
                        <a:rPr lang="en-US" sz="1000" spc="-115" dirty="0">
                          <a:effectLst/>
                        </a:rPr>
                        <a:t>□</a:t>
                      </a:r>
                      <a:r>
                        <a:rPr lang="zh-TW" sz="1000" spc="-115" dirty="0">
                          <a:effectLst/>
                        </a:rPr>
                        <a:t>無任何疑似感染症狀</a:t>
                      </a:r>
                      <a:endParaRPr lang="zh-TW" sz="1000" dirty="0">
                        <a:effectLst/>
                      </a:endParaRPr>
                    </a:p>
                    <a:p>
                      <a:pPr marL="6223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發燒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咳嗽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喉嚨痛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0" dirty="0">
                          <a:effectLst/>
                        </a:rPr>
                        <a:t>□</a:t>
                      </a:r>
                      <a:r>
                        <a:rPr lang="zh-TW" sz="1000" spc="-40" dirty="0">
                          <a:effectLst/>
                        </a:rPr>
                        <a:t>流鼻水</a:t>
                      </a:r>
                      <a:r>
                        <a:rPr lang="en-US" sz="1000" spc="-1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腹瀉</a:t>
                      </a:r>
                      <a:r>
                        <a:rPr lang="en-US" sz="1000" spc="-20" dirty="0">
                          <a:effectLst/>
                        </a:rPr>
                        <a:t>  </a:t>
                      </a:r>
                      <a:r>
                        <a:rPr lang="en-US" sz="1000" spc="-45" dirty="0">
                          <a:effectLst/>
                        </a:rPr>
                        <a:t>□</a:t>
                      </a:r>
                      <a:r>
                        <a:rPr lang="zh-TW" sz="1000" spc="-45" dirty="0">
                          <a:effectLst/>
                        </a:rPr>
                        <a:t>味覺或嗅覺異常</a:t>
                      </a:r>
                      <a:endParaRPr lang="zh-TW" sz="1000" dirty="0">
                        <a:effectLst/>
                      </a:endParaRPr>
                    </a:p>
                    <a:p>
                      <a:pPr marL="62230"/>
                      <a:r>
                        <a:rPr lang="en-US" sz="1000" spc="-50" dirty="0">
                          <a:effectLst/>
                        </a:rPr>
                        <a:t>□</a:t>
                      </a:r>
                      <a:r>
                        <a:rPr lang="en-US" sz="1000" spc="-50" dirty="0" err="1">
                          <a:effectLst/>
                        </a:rPr>
                        <a:t>呼吸急促</a:t>
                      </a:r>
                      <a:r>
                        <a:rPr lang="en-US" sz="1000" spc="-15" dirty="0">
                          <a:effectLst/>
                        </a:rPr>
                        <a:t>  </a:t>
                      </a:r>
                      <a:r>
                        <a:rPr lang="en-US" sz="1000" spc="-50" dirty="0">
                          <a:effectLst/>
                        </a:rPr>
                        <a:t>□</a:t>
                      </a:r>
                      <a:r>
                        <a:rPr lang="en-US" sz="1000" spc="-50" dirty="0" err="1">
                          <a:effectLst/>
                        </a:rPr>
                        <a:t>倦怠</a:t>
                      </a:r>
                      <a:r>
                        <a:rPr lang="en-US" sz="1000" spc="-25" dirty="0">
                          <a:effectLst/>
                        </a:rPr>
                        <a:t>  □</a:t>
                      </a:r>
                      <a:r>
                        <a:rPr lang="en-US" sz="1000" spc="-25" dirty="0" err="1">
                          <a:effectLst/>
                        </a:rPr>
                        <a:t>其他</a:t>
                      </a:r>
                      <a:r>
                        <a:rPr lang="en-US" sz="1000" spc="-25" dirty="0">
                          <a:effectLst/>
                        </a:rPr>
                        <a:t>_________________________________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853898"/>
                  </a:ext>
                </a:extLst>
              </a:tr>
              <a:tr h="448892">
                <a:tc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240665"/>
                      <a:r>
                        <a:rPr lang="en-US" sz="1000" spc="-20">
                          <a:effectLst/>
                        </a:rPr>
                        <a:t>評估</a:t>
                      </a:r>
                      <a:r>
                        <a:rPr lang="en-US" sz="1000" spc="-10">
                          <a:effectLst/>
                        </a:rPr>
                        <a:t>日期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32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443230">
                        <a:tabLst>
                          <a:tab pos="902335" algn="l"/>
                          <a:tab pos="1359535" algn="l"/>
                        </a:tabLst>
                      </a:pPr>
                      <a:r>
                        <a:rPr lang="en-US" sz="1000">
                          <a:effectLst/>
                        </a:rPr>
                        <a:t>年	月	</a:t>
                      </a:r>
                      <a:r>
                        <a:rPr lang="en-US" sz="1000" spc="-40">
                          <a:effectLst/>
                        </a:rPr>
                        <a:t>日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66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</a:endParaRPr>
                    </a:p>
                    <a:p>
                      <a:pPr marL="69850"/>
                      <a:r>
                        <a:rPr lang="zh-TW" sz="1000" spc="-15">
                          <a:effectLst/>
                        </a:rPr>
                        <a:t>評估</a:t>
                      </a:r>
                      <a:r>
                        <a:rPr lang="zh-TW" sz="1000" spc="-5">
                          <a:effectLst/>
                        </a:rPr>
                        <a:t>者簽章</a:t>
                      </a:r>
                      <a:endParaRPr lang="zh-TW" sz="1000">
                        <a:effectLst/>
                      </a:endParaRPr>
                    </a:p>
                    <a:p>
                      <a:pPr marL="69850"/>
                      <a:r>
                        <a:rPr lang="en-US" sz="1000">
                          <a:effectLst/>
                        </a:rPr>
                        <a:t> </a:t>
                      </a:r>
                      <a:endParaRPr lang="zh-TW" sz="100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</a:t>
                      </a:r>
                      <a:endParaRPr lang="zh-TW" sz="1000" dirty="0">
                        <a:effectLst/>
                        <a:latin typeface="Cambria" panose="020405030504060302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80134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0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3840F-05A8-4914-840B-B61FE5E7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教育訓練與衛教</a:t>
            </a:r>
            <a:r>
              <a:rPr lang="zh-TW" altLang="zh-TW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宣導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E3718B-C9D5-4BDB-B46F-C8BA28819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958108"/>
            <a:ext cx="9509760" cy="3756891"/>
          </a:xfrm>
        </p:spPr>
        <p:txBody>
          <a:bodyPr>
            <a:normAutofit/>
          </a:bodyPr>
          <a:lstStyle/>
          <a:p>
            <a:r>
              <a:rPr lang="zh-TW" altLang="zh-TW" sz="4800" spc="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辦理</a:t>
            </a:r>
            <a:r>
              <a:rPr lang="zh-TW" altLang="zh-TW" sz="4800" spc="2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48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COVID</a:t>
            </a:r>
            <a:r>
              <a:rPr lang="en-US" altLang="zh-TW" sz="4800" spc="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48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en-US" altLang="zh-TW" sz="4800" spc="25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4800" spc="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相關感染管制措施教</a:t>
            </a:r>
            <a:r>
              <a:rPr lang="zh-TW" altLang="zh-TW" sz="4800" spc="-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育訓練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68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F1284B-87DF-4319-8305-E75112C8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0D1C2E9-AE0C-4AF3-9695-BDB5F3F5D50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3807" t="25635" r="14213" b="20913"/>
          <a:stretch/>
        </p:blipFill>
        <p:spPr bwMode="auto">
          <a:xfrm>
            <a:off x="960583" y="365125"/>
            <a:ext cx="10393218" cy="6077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50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80816C-AB5B-4D43-A187-13118961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98EBC73-2CD9-424A-96ED-84694B45F7EB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36263" t="17465" r="37298" b="14470"/>
          <a:stretch/>
        </p:blipFill>
        <p:spPr bwMode="auto">
          <a:xfrm>
            <a:off x="1782617" y="783864"/>
            <a:ext cx="3371274" cy="5290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88EF8AF3-7754-4AD2-9E50-EB3704323718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35729" t="15817" r="37438" b="13775"/>
          <a:stretch/>
        </p:blipFill>
        <p:spPr bwMode="auto">
          <a:xfrm>
            <a:off x="6197599" y="809244"/>
            <a:ext cx="3371275" cy="5290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65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330932-6815-4972-8ACB-E431FF71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90B58-56F8-49EA-A097-7F0C7EAE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265176"/>
            <a:ext cx="9742516" cy="5449824"/>
          </a:xfrm>
        </p:spPr>
        <p:txBody>
          <a:bodyPr>
            <a:normAutofit fontScale="40000" lnSpcReduction="20000"/>
          </a:bodyPr>
          <a:lstStyle/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提</a:t>
            </a:r>
            <a:r>
              <a:rPr lang="zh-TW" altLang="zh-TW" sz="40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供分</a:t>
            </a: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艙分流適當之精神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科門診</a:t>
            </a:r>
            <a:endParaRPr lang="en-US" altLang="zh-TW" sz="4000" spc="-15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spc="-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新入院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病患不跨區活動，並</a:t>
            </a:r>
            <a:r>
              <a:rPr lang="zh-TW" altLang="en-US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先收治到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觀察病房</a:t>
            </a:r>
            <a:endParaRPr lang="en-US" altLang="zh-TW" sz="4000" spc="-2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spc="-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提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供足夠個人防護設備</a:t>
            </a:r>
            <a:endParaRPr lang="en-US" altLang="zh-TW" sz="4000" spc="5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對醫院員工及病人進行有關</a:t>
            </a:r>
            <a:r>
              <a:rPr lang="en-US" altLang="zh-TW" sz="40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COVID</a:t>
            </a:r>
            <a:r>
              <a:rPr lang="en-US" altLang="zh-TW" sz="40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en-US" altLang="zh-TW" sz="40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zh-TW" sz="40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風險</a:t>
            </a: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的衛教宣導</a:t>
            </a:r>
            <a:endParaRPr lang="en-US" altLang="zh-TW" sz="40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訂定醫院探視</a:t>
            </a:r>
            <a:r>
              <a:rPr lang="en-US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</a:t>
            </a:r>
            <a:r>
              <a:rPr lang="en-US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及病人外出外宿之適當措</a:t>
            </a:r>
            <a:r>
              <a:rPr lang="zh-TW" altLang="zh-TW" sz="40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施</a:t>
            </a:r>
            <a:endParaRPr lang="en-US" altLang="zh-TW" sz="40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加強採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行標準防護措施，例如：洗手、咳嗽禮節</a:t>
            </a:r>
            <a:endParaRPr lang="en-US" altLang="zh-TW" sz="4000" spc="-4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spc="-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落實醫院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員工</a:t>
            </a:r>
            <a:r>
              <a:rPr lang="zh-TW" altLang="en-US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及</a:t>
            </a:r>
            <a:r>
              <a:rPr lang="zh-TW" altLang="zh-TW" sz="40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病人健康監</a:t>
            </a: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測</a:t>
            </a:r>
            <a:endParaRPr lang="en-US" altLang="zh-TW" sz="4000" spc="-5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1485900" marR="1096010" indent="-342900">
              <a:lnSpc>
                <a:spcPct val="197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TW" altLang="zh-TW" sz="40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病房分</a:t>
            </a:r>
            <a:r>
              <a:rPr lang="zh-TW" altLang="zh-TW" sz="40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艙工作，避免跨病房之團體活動</a:t>
            </a:r>
            <a:endParaRPr lang="zh-TW" altLang="zh-TW" sz="40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20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4766AC-B5E4-44E2-B262-53E1A5C7C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教育訓練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CBB772B-FDAC-4E89-BAFC-FC0BCF313B48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51000" t="13357" r="22561" b="20635"/>
          <a:stretch/>
        </p:blipFill>
        <p:spPr bwMode="auto">
          <a:xfrm>
            <a:off x="4798450" y="480291"/>
            <a:ext cx="5324604" cy="5126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951D00-3333-41A6-9AE7-CACFBFAFA9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3D51BC-E5BD-4A47-8D73-B3AF36F1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衛教</a:t>
            </a:r>
            <a:r>
              <a:rPr lang="zh-TW" altLang="zh-TW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宣導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D573C4EB-C37B-4125-9AEC-8B761194E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5"/>
          <a:stretch/>
        </p:blipFill>
        <p:spPr>
          <a:xfrm>
            <a:off x="3193799" y="1440873"/>
            <a:ext cx="5072746" cy="4736090"/>
          </a:xfrm>
        </p:spPr>
      </p:pic>
    </p:spTree>
    <p:extLst>
      <p:ext uri="{BB962C8B-B14F-4D97-AF65-F5344CB8AC3E}">
        <p14:creationId xmlns:p14="http://schemas.microsoft.com/office/powerpoint/2010/main" val="25695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FA9669-0082-4C3F-8EA7-D39B4F09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B331DC-7FA2-42BB-BB7F-693BDB8B1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1418" y="1572768"/>
            <a:ext cx="4841702" cy="414223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疑似病人可轉至可採檢醫院</a:t>
            </a:r>
            <a:endParaRPr lang="en-US" altLang="zh-TW" sz="2800" dirty="0"/>
          </a:p>
          <a:p>
            <a:r>
              <a:rPr lang="zh-TW" altLang="en-US" sz="2800" dirty="0"/>
              <a:t>鄰近可採檢地點</a:t>
            </a:r>
            <a:r>
              <a:rPr lang="en-US" altLang="zh-TW" sz="2800" dirty="0"/>
              <a:t>(</a:t>
            </a:r>
            <a:r>
              <a:rPr lang="zh-TW" altLang="en-US" sz="2800" dirty="0"/>
              <a:t>如右所列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A38BF61-6667-48D5-8744-6BCA7DDBE3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1564" y="326692"/>
            <a:ext cx="4365823" cy="6204616"/>
          </a:xfrm>
        </p:spPr>
      </p:pic>
    </p:spTree>
    <p:extLst>
      <p:ext uri="{BB962C8B-B14F-4D97-AF65-F5344CB8AC3E}">
        <p14:creationId xmlns:p14="http://schemas.microsoft.com/office/powerpoint/2010/main" val="19778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6568A9-9F00-4299-BB18-383CBE16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2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標準防護措施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E61D35-F772-489D-A0EE-2552D8B40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1800" spc="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手部</a:t>
            </a:r>
            <a:r>
              <a:rPr lang="zh-TW" altLang="zh-TW" sz="1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衛生</a:t>
            </a:r>
            <a:endParaRPr lang="zh-TW" altLang="zh-TW" sz="18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043430"/>
            <a:r>
              <a:rPr lang="zh-TW" altLang="zh-TW" sz="18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醫院內應設有充足洗手設備</a:t>
            </a:r>
            <a:r>
              <a:rPr lang="en-US" altLang="zh-TW" sz="18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18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包括洗手台</a:t>
            </a:r>
            <a:r>
              <a:rPr lang="zh-TW" altLang="zh-TW" sz="18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lang="zh-TW" altLang="zh-TW" sz="18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肥皂</a:t>
            </a:r>
            <a:r>
              <a:rPr lang="zh-TW" altLang="zh-TW" sz="18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或手部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消毒劑、酒精性乾洗手液</a:t>
            </a:r>
            <a:r>
              <a:rPr lang="en-US" altLang="zh-TW" sz="18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2043430"/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勤洗手，除應遵守洗手</a:t>
            </a:r>
            <a:r>
              <a:rPr lang="zh-TW" altLang="zh-TW" sz="1800" spc="-8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1800" spc="-85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時機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接觸服務對象前、執行</a:t>
            </a:r>
            <a:r>
              <a:rPr lang="zh-TW" altLang="zh-TW" sz="1800" spc="-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清潔</a:t>
            </a:r>
            <a:r>
              <a:rPr lang="en-US" altLang="zh-TW" sz="18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zh-TW" sz="18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無菌</a:t>
            </a:r>
            <a:r>
              <a:rPr lang="zh-TW" altLang="zh-TW" sz="1800" spc="-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技術前、暴露血液體液風險後、接觸服務對</a:t>
            </a:r>
            <a:r>
              <a:rPr lang="zh-TW" altLang="zh-TW" sz="1800" spc="-8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象後、接觸服務對象周遭環境後</a:t>
            </a:r>
            <a:r>
              <a:rPr lang="en-US" altLang="zh-TW" sz="1800" spc="-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2043430">
              <a:tabLst>
                <a:tab pos="2348865" algn="l"/>
              </a:tabLst>
            </a:pPr>
            <a:r>
              <a:rPr lang="zh-TW" altLang="zh-TW" sz="1800" spc="-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正確洗手步驟為「內、外、夾、弓、大、立、完</a:t>
            </a:r>
            <a:r>
              <a:rPr lang="en-US" altLang="zh-TW" sz="1800" spc="-8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1800" spc="-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腕</a:t>
            </a:r>
            <a:r>
              <a:rPr lang="en-US" altLang="zh-TW" sz="1800" spc="-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1800" spc="-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」</a:t>
            </a:r>
            <a:r>
              <a:rPr lang="zh-TW" altLang="zh-TW" sz="1800" spc="-1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使用肥皂和清水執行溼洗手，過程約</a:t>
            </a:r>
            <a:r>
              <a:rPr lang="zh-TW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40-60</a:t>
            </a:r>
            <a:r>
              <a:rPr lang="en-US" altLang="zh-TW" sz="1800" spc="55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秒；或以酒精性乾洗手液搓洗雙手，約</a:t>
            </a:r>
            <a:r>
              <a:rPr lang="zh-TW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20-30</a:t>
            </a:r>
            <a:r>
              <a:rPr lang="en-US" altLang="zh-TW" sz="1800" spc="-55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秒至乾。</a:t>
            </a:r>
            <a:endParaRPr lang="en-US" altLang="zh-TW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2043430">
              <a:tabLst>
                <a:tab pos="2348865" algn="l"/>
              </a:tabLs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8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3FB0769-3B43-4189-9B50-0B01190F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44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充足洗手設備</a:t>
            </a:r>
            <a:r>
              <a:rPr lang="zh-TW" altLang="en-US" sz="44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及</a:t>
            </a:r>
            <a:r>
              <a:rPr lang="zh-TW" altLang="zh-TW" sz="4400" spc="-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正確洗手步驟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CD9A1DB0-B0A0-490F-B966-C74B4C6588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62619" y="1690688"/>
            <a:ext cx="4331854" cy="4351338"/>
          </a:xfr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9C305A8D-A51F-4C18-BF13-85CD1FB8B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94926" y="1690688"/>
            <a:ext cx="4248258" cy="4351338"/>
          </a:xfrm>
        </p:spPr>
      </p:pic>
    </p:spTree>
    <p:extLst>
      <p:ext uri="{BB962C8B-B14F-4D97-AF65-F5344CB8AC3E}">
        <p14:creationId xmlns:p14="http://schemas.microsoft.com/office/powerpoint/2010/main" val="1722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F0D46E-1EAB-439E-994B-F2A7A0C8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pc="1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◎</a:t>
            </a:r>
            <a:r>
              <a:rPr lang="zh-TW" altLang="zh-TW" sz="44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個人防</a:t>
            </a:r>
            <a:r>
              <a:rPr lang="zh-TW" altLang="zh-TW" sz="4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護裝備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E2D19-5C85-4E8F-9366-90C142FF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備有充足的防疫物資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口罩、隔離衣、酒精、護目鏡及手套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基準量及現有量如下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56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704FC23B-BA9C-4967-9885-A8B9CB8FE84F}"/>
              </a:ext>
            </a:extLst>
          </p:cNvPr>
          <p:cNvGraphicFramePr>
            <a:graphicFrameLocks noGrp="1"/>
          </p:cNvGraphicFramePr>
          <p:nvPr/>
        </p:nvGraphicFramePr>
        <p:xfrm>
          <a:off x="1422400" y="719665"/>
          <a:ext cx="9236363" cy="55291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6527">
                  <a:extLst>
                    <a:ext uri="{9D8B030D-6E8A-4147-A177-3AD203B41FA5}">
                      <a16:colId xmlns:a16="http://schemas.microsoft.com/office/drawing/2014/main" val="2194805468"/>
                    </a:ext>
                  </a:extLst>
                </a:gridCol>
                <a:gridCol w="1823622">
                  <a:extLst>
                    <a:ext uri="{9D8B030D-6E8A-4147-A177-3AD203B41FA5}">
                      <a16:colId xmlns:a16="http://schemas.microsoft.com/office/drawing/2014/main" val="4246193101"/>
                    </a:ext>
                  </a:extLst>
                </a:gridCol>
                <a:gridCol w="2670724">
                  <a:extLst>
                    <a:ext uri="{9D8B030D-6E8A-4147-A177-3AD203B41FA5}">
                      <a16:colId xmlns:a16="http://schemas.microsoft.com/office/drawing/2014/main" val="1980914397"/>
                    </a:ext>
                  </a:extLst>
                </a:gridCol>
                <a:gridCol w="3835490">
                  <a:extLst>
                    <a:ext uri="{9D8B030D-6E8A-4147-A177-3AD203B41FA5}">
                      <a16:colId xmlns:a16="http://schemas.microsoft.com/office/drawing/2014/main" val="639877974"/>
                    </a:ext>
                  </a:extLst>
                </a:gridCol>
              </a:tblGrid>
              <a:tr h="419869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迦樂醫療財團法人迦樂醫院防疫物資概況一欄表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198540"/>
                  </a:ext>
                </a:extLst>
              </a:tr>
              <a:tr h="41411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項次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物資種類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基準量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現有數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672633"/>
                  </a:ext>
                </a:extLst>
              </a:tr>
              <a:tr h="42178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外科口罩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片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16500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片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/330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2325898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一般口罩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片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11550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片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/231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4650231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N95</a:t>
                      </a:r>
                      <a:r>
                        <a:rPr lang="zh-TW" altLang="en-US" dirty="0"/>
                        <a:t>口罩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43574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拋棄式隔離衣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643932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全身防護衣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9015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防疫酒精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毫升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/15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瓶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毫升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/15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瓶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毫升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毫升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/24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瓶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毫升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/25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瓶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毫升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/120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瓶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013072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乳膠手套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/22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37797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PVC</a:t>
                      </a:r>
                      <a:r>
                        <a:rPr lang="zh-TW" altLang="en-US" dirty="0"/>
                        <a:t>材質手套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2350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/47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875629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全面罩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955809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護目鏡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8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7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4B5CC75-D33C-437A-A9AA-D1FB80779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5" y="387927"/>
            <a:ext cx="3500582" cy="25584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501CF0-3FC0-46A5-B137-35A58A9FA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4085"/>
          <a:stretch/>
        </p:blipFill>
        <p:spPr>
          <a:xfrm rot="5400000">
            <a:off x="4991370" y="-88627"/>
            <a:ext cx="2549235" cy="35577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D86345-7B57-4522-8D17-D90B7611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11188"/>
          <a:stretch/>
        </p:blipFill>
        <p:spPr>
          <a:xfrm>
            <a:off x="581892" y="3639126"/>
            <a:ext cx="3491344" cy="2373745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5B6EB2F-D444-4892-89F0-31B066532061}"/>
              </a:ext>
            </a:extLst>
          </p:cNvPr>
          <p:cNvSpPr/>
          <p:nvPr/>
        </p:nvSpPr>
        <p:spPr>
          <a:xfrm>
            <a:off x="1533235" y="3075710"/>
            <a:ext cx="1625600" cy="3140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一般口罩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D3F8B16-4AC6-480F-867C-E6355DC82CE2}"/>
              </a:ext>
            </a:extLst>
          </p:cNvPr>
          <p:cNvSpPr/>
          <p:nvPr/>
        </p:nvSpPr>
        <p:spPr>
          <a:xfrm>
            <a:off x="5398654" y="3089564"/>
            <a:ext cx="1625600" cy="3140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外科口罩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F706F03-C4BC-4B12-9BDA-08130C99E746}"/>
              </a:ext>
            </a:extLst>
          </p:cNvPr>
          <p:cNvSpPr/>
          <p:nvPr/>
        </p:nvSpPr>
        <p:spPr>
          <a:xfrm>
            <a:off x="1265380" y="6105236"/>
            <a:ext cx="1976581" cy="3140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隔離衣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防護衣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0FE2D81-D508-4B88-9321-F5C5D99EBE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 r="2492" b="21628"/>
          <a:stretch/>
        </p:blipFill>
        <p:spPr>
          <a:xfrm rot="5400000">
            <a:off x="8908473" y="13859"/>
            <a:ext cx="2503054" cy="339898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913E759-1C9E-4DE2-856C-2FD343754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1" b="41010"/>
          <a:stretch/>
        </p:blipFill>
        <p:spPr>
          <a:xfrm>
            <a:off x="4479637" y="3639128"/>
            <a:ext cx="3602182" cy="2410690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A3EAA81-FF24-46B7-AA2A-EED27915C7D7}"/>
              </a:ext>
            </a:extLst>
          </p:cNvPr>
          <p:cNvSpPr/>
          <p:nvPr/>
        </p:nvSpPr>
        <p:spPr>
          <a:xfrm>
            <a:off x="5209307" y="6142181"/>
            <a:ext cx="1856511" cy="3140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PVC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材質手套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44B7AE87-7407-472D-9295-B5BD466E9059}"/>
              </a:ext>
            </a:extLst>
          </p:cNvPr>
          <p:cNvSpPr/>
          <p:nvPr/>
        </p:nvSpPr>
        <p:spPr>
          <a:xfrm>
            <a:off x="9393381" y="3084945"/>
            <a:ext cx="1625600" cy="3140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乳膠手套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872422A-1B44-4215-AFEB-4F9FB9D6A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2" y="3639128"/>
            <a:ext cx="3398983" cy="2410690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4498DCA-F6EB-4186-AFF5-7BC522D8E35B}"/>
              </a:ext>
            </a:extLst>
          </p:cNvPr>
          <p:cNvSpPr/>
          <p:nvPr/>
        </p:nvSpPr>
        <p:spPr>
          <a:xfrm>
            <a:off x="9481126" y="6165272"/>
            <a:ext cx="1625600" cy="3140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全面罩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97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AE8BD-9992-4B3D-9D0C-1EB52227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pc="15" dirty="0">
                <a:solidFill>
                  <a:srgbClr val="000000"/>
                </a:solidFill>
                <a:latin typeface="Cambria" panose="02040503050406030204" pitchFamily="18" charset="0"/>
                <a:cs typeface="新細明體" panose="02020500000000000000" pitchFamily="18" charset="-120"/>
              </a:rPr>
              <a:t>◎</a:t>
            </a:r>
            <a:r>
              <a:rPr lang="zh-TW" altLang="zh-TW" spc="15" dirty="0">
                <a:solidFill>
                  <a:srgbClr val="000000"/>
                </a:solidFill>
                <a:latin typeface="Cambria" panose="02040503050406030204" pitchFamily="18" charset="0"/>
                <a:cs typeface="新細明體" panose="02020500000000000000" pitchFamily="18" charset="-120"/>
              </a:rPr>
              <a:t>環境清</a:t>
            </a:r>
            <a:r>
              <a:rPr lang="zh-TW" altLang="zh-TW" spc="5" dirty="0">
                <a:solidFill>
                  <a:srgbClr val="000000"/>
                </a:solidFill>
                <a:latin typeface="Cambria" panose="02040503050406030204" pitchFamily="18" charset="0"/>
                <a:cs typeface="新細明體" panose="02020500000000000000" pitchFamily="18" charset="-120"/>
              </a:rPr>
              <a:t>潔消毒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C79CD5-1A78-432D-9BE7-B1731B180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常規每日至少清潔</a:t>
            </a:r>
            <a:r>
              <a:rPr lang="zh-TW" altLang="zh-TW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3600" spc="9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次地面，並視需要增加次數；針</a:t>
            </a:r>
            <a:r>
              <a:rPr lang="zh-TW" altLang="zh-TW" sz="36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對經常接觸的工作環境表面如：</a:t>
            </a:r>
            <a:r>
              <a:rPr lang="zh-TW" altLang="en-US" sz="36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電梯、</a:t>
            </a:r>
            <a:r>
              <a:rPr lang="zh-TW" altLang="zh-TW" sz="36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門把、工</a:t>
            </a:r>
            <a:r>
              <a:rPr lang="zh-TW" altLang="zh-TW" sz="36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作平檯、桌</a:t>
            </a:r>
            <a:r>
              <a:rPr lang="zh-TW" altLang="zh-TW" sz="36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面、手推車、服務對象使用的桌椅及床欄等，</a:t>
            </a:r>
            <a:r>
              <a:rPr lang="zh-TW" altLang="zh-TW" sz="36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至少每</a:t>
            </a:r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日以適當消毒劑</a:t>
            </a:r>
            <a:r>
              <a:rPr lang="en-US" altLang="zh-TW" sz="36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如：</a:t>
            </a:r>
            <a:r>
              <a:rPr lang="en-US" altLang="zh-TW" sz="36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,00</a:t>
            </a:r>
            <a:r>
              <a:rPr lang="en-US" altLang="zh-TW" sz="36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en-US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ppm</a:t>
            </a:r>
            <a:r>
              <a:rPr lang="en-US" altLang="zh-TW" sz="3600" spc="33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漂白水</a:t>
            </a:r>
            <a:r>
              <a:rPr lang="en-US" altLang="zh-TW" sz="36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消毒。</a:t>
            </a:r>
            <a:endParaRPr lang="zh-TW" altLang="zh-TW" sz="36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zh-TW" sz="1800" dirty="0">
              <a:effectLst/>
              <a:latin typeface="Cambria" panose="020405030504060302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18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  <p:pic>
        <p:nvPicPr>
          <p:cNvPr id="3" name="圖片 2" descr="一張含有 草, 室外, 天空, 個人 的圖片&#10;&#10;自動產生的描述">
            <a:extLst>
              <a:ext uri="{FF2B5EF4-FFF2-40B4-BE49-F238E27FC236}">
                <a16:creationId xmlns:a16="http://schemas.microsoft.com/office/drawing/2014/main" id="{064A5ED1-5F7E-45A3-8EAF-E9902E6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78" y="647576"/>
            <a:ext cx="8129331" cy="609837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F8AB098-CA10-4BD0-B983-F51EDD62B087}"/>
              </a:ext>
            </a:extLst>
          </p:cNvPr>
          <p:cNvSpPr txBox="1"/>
          <p:nvPr/>
        </p:nvSpPr>
        <p:spPr>
          <a:xfrm>
            <a:off x="3997234" y="56645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27E912-0FFC-4C18-AB3B-19E930C8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一、</a:t>
            </a:r>
            <a:r>
              <a:rPr lang="zh-TW" altLang="zh-TW" sz="36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分艙分流適當之精神</a:t>
            </a:r>
            <a:r>
              <a:rPr lang="zh-TW" altLang="zh-TW" sz="36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科門診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939F11-FD49-40DF-991B-235E23F5B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spc="-3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◎</a:t>
            </a:r>
            <a:r>
              <a:rPr lang="zh-TW" altLang="en-US" sz="18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zh-TW" altLang="zh-TW" sz="24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加強就醫病人分艙分流</a:t>
            </a:r>
            <a:r>
              <a:rPr lang="zh-TW" altLang="zh-TW" sz="2400" spc="-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機</a:t>
            </a:r>
            <a:r>
              <a:rPr lang="zh-TW" altLang="zh-TW" sz="24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制</a:t>
            </a:r>
            <a:r>
              <a:rPr lang="zh-TW" altLang="en-US" sz="24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：</a:t>
            </a:r>
            <a:endParaRPr lang="en-US" altLang="zh-TW" sz="2400" spc="-3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sz="24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於醫院出入口</a:t>
            </a:r>
            <a:r>
              <a:rPr lang="zh-TW" altLang="zh-TW" sz="2400" spc="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設有發燒篩檢站</a:t>
            </a:r>
            <a:r>
              <a:rPr lang="zh-TW" altLang="en-US" sz="2400" spc="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能</a:t>
            </a:r>
            <a:r>
              <a:rPr lang="zh-TW" altLang="zh-TW" sz="2400" spc="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及早</a:t>
            </a:r>
            <a:r>
              <a:rPr lang="zh-TW" altLang="zh-TW" sz="2400" spc="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發現發燒之就醫民眾</a:t>
            </a:r>
            <a:r>
              <a:rPr lang="zh-TW" altLang="zh-TW" sz="2400" spc="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與陪病者的</a:t>
            </a:r>
            <a:r>
              <a:rPr lang="zh-TW" altLang="zh-TW" sz="2400" spc="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機制，</a:t>
            </a:r>
            <a:r>
              <a:rPr lang="zh-TW" altLang="zh-TW" sz="24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體溫監測、</a:t>
            </a:r>
            <a:r>
              <a:rPr lang="zh-TW" altLang="zh-TW" sz="2400" spc="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工作人員詢問病人是否有</a:t>
            </a:r>
            <a:r>
              <a:rPr lang="zh-TW" altLang="zh-TW" sz="24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發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燒或呼吸道症狀等方式。</a:t>
            </a:r>
            <a:endParaRPr lang="zh-TW" altLang="zh-TW" sz="24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400" spc="2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於</a:t>
            </a:r>
            <a:r>
              <a:rPr lang="en-US" altLang="zh-TW" sz="2400" spc="20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精神科</a:t>
            </a:r>
            <a:r>
              <a:rPr lang="en-US" altLang="zh-TW" sz="2400" spc="2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一般門診時</a:t>
            </a:r>
            <a:r>
              <a:rPr lang="en-US" altLang="zh-TW" sz="24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en-US" sz="24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須</a:t>
            </a:r>
            <a:r>
              <a:rPr lang="en-US" altLang="zh-TW" sz="2400" spc="2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佩戴外</a:t>
            </a:r>
            <a:r>
              <a:rPr lang="en-US" altLang="zh-TW" sz="2400" spc="20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科口罩及落實手</a:t>
            </a:r>
            <a:r>
              <a:rPr lang="en-US" altLang="zh-TW" sz="2400" spc="-30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部衛生，並先口頭詢問相關主訴及旅遊史</a:t>
            </a:r>
            <a:r>
              <a:rPr lang="en-US" altLang="zh-TW" sz="24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(travel</a:t>
            </a:r>
            <a:r>
              <a:rPr lang="en-US" altLang="zh-TW" sz="2400" spc="-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history)</a:t>
            </a:r>
            <a:r>
              <a:rPr lang="en-US" altLang="zh-TW" sz="2400" spc="-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lang="en-US" altLang="zh-TW" sz="2400" spc="3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職業別</a:t>
            </a:r>
            <a:r>
              <a:rPr lang="en-US" altLang="zh-TW" sz="24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(occupation)</a:t>
            </a:r>
            <a:r>
              <a:rPr lang="en-US" altLang="zh-TW" sz="2400" spc="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lang="en-US" altLang="zh-TW" sz="2400" spc="3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接觸史</a:t>
            </a:r>
            <a:r>
              <a:rPr lang="en-US" altLang="zh-TW" sz="24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(contact</a:t>
            </a:r>
            <a:r>
              <a:rPr lang="en-US" altLang="zh-TW" sz="2400" spc="225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history)</a:t>
            </a:r>
            <a:r>
              <a:rPr lang="en-US" altLang="zh-TW" sz="2400" spc="40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及是否群聚</a:t>
            </a:r>
            <a:r>
              <a:rPr lang="en-US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(cluster)</a:t>
            </a:r>
            <a:r>
              <a:rPr lang="en-US" altLang="zh-TW" sz="2400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等資料；若發現疑似個案，立即</a:t>
            </a:r>
            <a:r>
              <a:rPr lang="en-US" altLang="zh-TW" sz="2400" spc="1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分流，勿</a:t>
            </a:r>
            <a:r>
              <a:rPr lang="en-US" altLang="zh-TW" sz="2400" spc="5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先行接觸病</a:t>
            </a:r>
            <a:r>
              <a:rPr lang="en-US" altLang="zh-TW" sz="2400" dirty="0" err="1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人</a:t>
            </a:r>
            <a:r>
              <a:rPr lang="en-US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r>
              <a:rPr lang="zh-TW" altLang="zh-TW" sz="2400" spc="-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若發</a:t>
            </a:r>
            <a:r>
              <a:rPr lang="zh-TW" altLang="zh-TW" sz="24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現有發燒、上呼吸道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症狀等，且</a:t>
            </a:r>
            <a:r>
              <a:rPr lang="zh-TW" altLang="zh-TW" sz="2400" spc="-85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en-US" altLang="zh-TW" sz="2400" spc="-85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日內有國外旅遊史或接觸史，</a:t>
            </a:r>
            <a:r>
              <a:rPr lang="zh-TW" altLang="zh-TW" sz="2400" spc="-4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依</a:t>
            </a:r>
            <a:r>
              <a:rPr lang="zh-TW" altLang="zh-TW" sz="2400" spc="-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「醫療院所</a:t>
            </a:r>
            <a:r>
              <a:rPr lang="zh-TW" altLang="zh-TW" sz="2400" spc="-3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因應</a:t>
            </a:r>
            <a:r>
              <a:rPr lang="zh-TW" altLang="zh-TW" sz="2400" spc="-5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400" spc="-2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COVID</a:t>
            </a:r>
            <a:r>
              <a:rPr lang="en-US" altLang="zh-TW" sz="2400" spc="-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2400" spc="-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en-US" altLang="zh-TW" sz="2400" spc="-15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spc="-4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zh-TW" altLang="zh-TW" sz="2400" spc="-3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流就醫及轉診流程」辦理</a:t>
            </a:r>
            <a:br>
              <a:rPr lang="en-US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TW" sz="18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草, 室外, 天空, 樹 的圖片&#10;&#10;自動產生的描述">
            <a:extLst>
              <a:ext uri="{FF2B5EF4-FFF2-40B4-BE49-F238E27FC236}">
                <a16:creationId xmlns:a16="http://schemas.microsoft.com/office/drawing/2014/main" id="{AAFE94F5-6379-4BAC-9172-A35536E0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19" y="704235"/>
            <a:ext cx="8133161" cy="60971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F16A2B1-9BBA-48AD-BA9E-9E15F760B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C3B27D7-05E5-40C9-9CFA-A6306DA910DC}"/>
              </a:ext>
            </a:extLst>
          </p:cNvPr>
          <p:cNvSpPr txBox="1"/>
          <p:nvPr/>
        </p:nvSpPr>
        <p:spPr>
          <a:xfrm>
            <a:off x="3997234" y="56645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38359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外, 草, 樹, 植物 的圖片&#10;&#10;自動產生的描述">
            <a:extLst>
              <a:ext uri="{FF2B5EF4-FFF2-40B4-BE49-F238E27FC236}">
                <a16:creationId xmlns:a16="http://schemas.microsoft.com/office/drawing/2014/main" id="{377293BA-8B99-4B6A-B31B-F3B9C790B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62" y="647576"/>
            <a:ext cx="8318476" cy="59479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E6407D3-654B-43CA-B8B1-F6669EC78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03D93D1-51D0-43DB-92F8-9FCA0F8720E9}"/>
              </a:ext>
            </a:extLst>
          </p:cNvPr>
          <p:cNvSpPr txBox="1"/>
          <p:nvPr/>
        </p:nvSpPr>
        <p:spPr>
          <a:xfrm>
            <a:off x="3997234" y="56645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40166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草, 室外, 天空, 曠野 的圖片&#10;&#10;自動產生的描述">
            <a:extLst>
              <a:ext uri="{FF2B5EF4-FFF2-40B4-BE49-F238E27FC236}">
                <a16:creationId xmlns:a16="http://schemas.microsoft.com/office/drawing/2014/main" id="{4F0A42CB-F458-47B8-A267-34B34112E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30" y="647575"/>
            <a:ext cx="8248139" cy="60472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F413AD3-4E34-49AA-9793-AF78986DD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" y="107576"/>
            <a:ext cx="704744" cy="1080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84AF357-EE9F-46DB-8178-8E68F58B012B}"/>
              </a:ext>
            </a:extLst>
          </p:cNvPr>
          <p:cNvSpPr txBox="1"/>
          <p:nvPr/>
        </p:nvSpPr>
        <p:spPr>
          <a:xfrm>
            <a:off x="3997234" y="56645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1422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70314A-3CB2-4A3E-8CA3-B5D99E5A5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5" y="962275"/>
            <a:ext cx="8767150" cy="493344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E3E3959-591B-49BB-B4D2-E18D2299171F}"/>
              </a:ext>
            </a:extLst>
          </p:cNvPr>
          <p:cNvSpPr txBox="1"/>
          <p:nvPr/>
        </p:nvSpPr>
        <p:spPr>
          <a:xfrm>
            <a:off x="3997234" y="169856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23735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C94F3C-6171-44DB-99BD-D85C7D3A5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25" y="790758"/>
            <a:ext cx="9376750" cy="527648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95D56C1-F871-4BDA-9DEB-37FCD20BEF98}"/>
              </a:ext>
            </a:extLst>
          </p:cNvPr>
          <p:cNvSpPr txBox="1"/>
          <p:nvPr/>
        </p:nvSpPr>
        <p:spPr>
          <a:xfrm>
            <a:off x="3997234" y="100188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3472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5AE209-39B0-4A4E-A5C9-466ABC785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45" y="773607"/>
            <a:ext cx="9437710" cy="53107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770EAD0-8648-4362-AA72-D4C0EA555A37}"/>
              </a:ext>
            </a:extLst>
          </p:cNvPr>
          <p:cNvSpPr txBox="1"/>
          <p:nvPr/>
        </p:nvSpPr>
        <p:spPr>
          <a:xfrm>
            <a:off x="3997234" y="56645"/>
            <a:ext cx="41975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戶外防疫職能活動</a:t>
            </a:r>
          </a:p>
        </p:txBody>
      </p:sp>
    </p:spTree>
    <p:extLst>
      <p:ext uri="{BB962C8B-B14F-4D97-AF65-F5344CB8AC3E}">
        <p14:creationId xmlns:p14="http://schemas.microsoft.com/office/powerpoint/2010/main" val="20041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8EE7224-4AD1-469A-A215-0A237996CB17}"/>
              </a:ext>
            </a:extLst>
          </p:cNvPr>
          <p:cNvSpPr txBox="1"/>
          <p:nvPr/>
        </p:nvSpPr>
        <p:spPr>
          <a:xfrm>
            <a:off x="4977745" y="2828835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80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</a:t>
            </a:r>
          </a:p>
        </p:txBody>
      </p:sp>
    </p:spTree>
    <p:extLst>
      <p:ext uri="{BB962C8B-B14F-4D97-AF65-F5344CB8AC3E}">
        <p14:creationId xmlns:p14="http://schemas.microsoft.com/office/powerpoint/2010/main" val="20788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2C1447-67D6-4A2C-931B-C6D5D30A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40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分艙分流</a:t>
            </a:r>
            <a:r>
              <a:rPr lang="zh-TW" altLang="en-US" sz="4000" spc="-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病房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0AB4135-75CA-4EFE-9CD3-944D2A8DF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2105" y="1573213"/>
            <a:ext cx="2330665" cy="4141787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4144CDA6-7752-4BBC-B9B7-3E344FFF63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8563" y="1573212"/>
            <a:ext cx="4177001" cy="4141787"/>
          </a:xfrm>
        </p:spPr>
      </p:pic>
    </p:spTree>
    <p:extLst>
      <p:ext uri="{BB962C8B-B14F-4D97-AF65-F5344CB8AC3E}">
        <p14:creationId xmlns:p14="http://schemas.microsoft.com/office/powerpoint/2010/main" val="39629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32E82EE-26AC-4BE1-B3F3-75C4CBC9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58E3248F-8F4A-46C9-BF63-6C51C5AD3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1"/>
          <a:stretch/>
        </p:blipFill>
        <p:spPr>
          <a:xfrm>
            <a:off x="1341438" y="352425"/>
            <a:ext cx="4572000" cy="5362575"/>
          </a:xfrm>
          <a:prstGeom prst="rect">
            <a:avLst/>
          </a:prstGeom>
        </p:spPr>
      </p:pic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ECC400E5-039C-497F-B50E-09201A4741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176"/>
            <a:ext cx="4894262" cy="5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4EE7CC-AC3F-4294-97B0-4ED7943C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4F317D9C-2D29-45C7-A2FC-0670433AD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29674"/>
            <a:ext cx="5181600" cy="5213843"/>
          </a:xfrm>
          <a:prstGeom prst="rect">
            <a:avLst/>
          </a:prstGeo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4C55D739-E5DE-40F7-A2F9-9B7486642B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29674"/>
            <a:ext cx="5181600" cy="5213844"/>
          </a:xfrm>
        </p:spPr>
      </p:pic>
    </p:spTree>
    <p:extLst>
      <p:ext uri="{BB962C8B-B14F-4D97-AF65-F5344CB8AC3E}">
        <p14:creationId xmlns:p14="http://schemas.microsoft.com/office/powerpoint/2010/main" val="22294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57AA9A-A37C-4064-AD58-1942A476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訪客探視紀錄單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656A94A-996A-48D3-B4E6-3AF9C5CE277C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9794" t="24400" r="21261" b="10359"/>
          <a:stretch/>
        </p:blipFill>
        <p:spPr bwMode="auto">
          <a:xfrm>
            <a:off x="838200" y="1514474"/>
            <a:ext cx="10401300" cy="4829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4C175CC-409E-4B68-A316-CBF8BABDA4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9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BA7BBD-1535-495C-9390-B7900A1C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二、</a:t>
            </a:r>
            <a:r>
              <a:rPr lang="zh-TW" altLang="zh-TW" sz="4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工</a:t>
            </a:r>
            <a:r>
              <a:rPr lang="zh-TW" altLang="zh-TW" sz="48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作人員健康管理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5C71DC-52D6-443A-B857-ACE2CBE19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28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訂定醫療機構內全體工作人員</a:t>
            </a:r>
            <a:r>
              <a:rPr lang="en-US" altLang="zh-TW" sz="2800" spc="3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800" spc="2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含流動及外包</a:t>
            </a:r>
            <a:r>
              <a:rPr lang="zh-TW" altLang="zh-TW" sz="2800" spc="3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工作人員</a:t>
            </a:r>
            <a:r>
              <a:rPr lang="en-US" altLang="zh-TW" sz="28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8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健康監</a:t>
            </a:r>
            <a:r>
              <a:rPr lang="zh-TW" altLang="zh-TW" sz="2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測計畫，並有異常追蹤處理機制</a:t>
            </a:r>
            <a:endParaRPr lang="en-US" altLang="zh-TW" sz="28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sz="2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工作人員</a:t>
            </a:r>
            <a:r>
              <a:rPr lang="zh-TW" altLang="zh-TW" sz="28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每日體溫量測及健康狀況監測，工</a:t>
            </a:r>
            <a:r>
              <a:rPr lang="zh-TW" altLang="zh-TW" sz="2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作人員若有發燒</a:t>
            </a:r>
            <a:r>
              <a:rPr lang="en-US" altLang="zh-TW" sz="2800" spc="1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2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耳溫超過</a:t>
            </a:r>
            <a:r>
              <a:rPr lang="zh-TW" altLang="zh-TW" sz="2800" spc="23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lang="en-US" altLang="zh-TW" sz="28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38℃)</a:t>
            </a:r>
            <a:r>
              <a:rPr lang="zh-TW" altLang="zh-TW" sz="2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、呼吸道症狀或類流感</a:t>
            </a:r>
            <a:r>
              <a:rPr lang="zh-TW" altLang="zh-TW" sz="2800" spc="4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等</a:t>
            </a:r>
            <a:r>
              <a:rPr lang="zh-TW" altLang="zh-TW" sz="2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症狀，應主動向單位主管或</a:t>
            </a:r>
            <a:r>
              <a:rPr lang="zh-TW" altLang="zh-TW" sz="28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負責人員報告，並採取適當的防護措施及儘速就醫</a:t>
            </a:r>
            <a:r>
              <a:rPr lang="zh-TW" altLang="zh-TW" sz="2800" spc="-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r>
              <a:rPr lang="zh-TW" altLang="zh-TW" sz="2800" spc="5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將監測結果納入單位主管每日交班事項，充分瞭解</a:t>
            </a:r>
            <a:r>
              <a:rPr lang="zh-TW" altLang="zh-TW" sz="2800" spc="6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單位</a:t>
            </a:r>
            <a:r>
              <a:rPr lang="zh-TW" altLang="zh-TW" sz="2800" spc="1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人員之請假及健康情形</a:t>
            </a:r>
            <a:endParaRPr lang="zh-TW" altLang="zh-TW" sz="28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8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49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021B51-E12F-4C21-BF08-D69E1EE1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AF42E55-13AE-4AF8-99FE-6D267F96BAB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3147" t="25107" r="16472" b="6507"/>
          <a:stretch/>
        </p:blipFill>
        <p:spPr bwMode="auto">
          <a:xfrm>
            <a:off x="838199" y="514350"/>
            <a:ext cx="10582275" cy="5877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96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迦樂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迦樂" id="{C53FBB4B-944A-D44F-B30D-E5F0C526DE61}" vid="{A2E98A7D-786A-9345-A848-EADAED6B3D01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迦樂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迦樂" id="{C53FBB4B-944A-D44F-B30D-E5F0C526DE61}" vid="{A2E98A7D-786A-9345-A848-EADAED6B3D01}"/>
    </a:ext>
  </a:extLst>
</a:theme>
</file>

<file path=ppt/theme/theme6.xml><?xml version="1.0" encoding="utf-8"?>
<a:theme xmlns:a="http://schemas.openxmlformats.org/drawingml/2006/main" name="2_迦樂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迦樂" id="{C53FBB4B-944A-D44F-B30D-E5F0C526DE61}" vid="{A2E98A7D-786A-9345-A848-EADAED6B3D01}"/>
    </a:ext>
  </a:extLst>
</a:theme>
</file>

<file path=ppt/theme/theme7.xml><?xml version="1.0" encoding="utf-8"?>
<a:theme xmlns:a="http://schemas.openxmlformats.org/drawingml/2006/main" name="Cover and End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迦樂簡報</Template>
  <TotalTime>611</TotalTime>
  <Words>1468</Words>
  <Application>Microsoft Office PowerPoint</Application>
  <PresentationFormat>寬螢幕</PresentationFormat>
  <Paragraphs>229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36</vt:i4>
      </vt:variant>
    </vt:vector>
  </HeadingPairs>
  <TitlesOfParts>
    <vt:vector size="50" baseType="lpstr">
      <vt:lpstr>微軟正黑體</vt:lpstr>
      <vt:lpstr>DFKai-SB</vt:lpstr>
      <vt:lpstr>DFKai-SB</vt:lpstr>
      <vt:lpstr>Arial</vt:lpstr>
      <vt:lpstr>Cambria</vt:lpstr>
      <vt:lpstr>Georgia</vt:lpstr>
      <vt:lpstr>迦樂</vt:lpstr>
      <vt:lpstr>Contents Slide Master</vt:lpstr>
      <vt:lpstr>Ocean 16x9</vt:lpstr>
      <vt:lpstr>1_Contents Slide Master</vt:lpstr>
      <vt:lpstr>1_迦樂</vt:lpstr>
      <vt:lpstr>2_迦樂</vt:lpstr>
      <vt:lpstr>Cover and End Slide Master</vt:lpstr>
      <vt:lpstr>1_Ocean 16x9</vt:lpstr>
      <vt:lpstr>迦樂醫院因應COVID-19感染管制措施 </vt:lpstr>
      <vt:lpstr>PowerPoint 簡報</vt:lpstr>
      <vt:lpstr>一、分艙分流適當之精神科門診</vt:lpstr>
      <vt:lpstr>分艙分流病房</vt:lpstr>
      <vt:lpstr>PowerPoint 簡報</vt:lpstr>
      <vt:lpstr>PowerPoint 簡報</vt:lpstr>
      <vt:lpstr>訪客探視紀錄單</vt:lpstr>
      <vt:lpstr>二、工作人員健康管理</vt:lpstr>
      <vt:lpstr>PowerPoint 簡報</vt:lpstr>
      <vt:lpstr>迦樂醫院員工自主健康管理登記表</vt:lpstr>
      <vt:lpstr>三、  住院病人健康管理</vt:lpstr>
      <vt:lpstr>陪探病管理</vt:lpstr>
      <vt:lpstr>陪伴申請單</vt:lpstr>
      <vt:lpstr>陪伴紀錄單</vt:lpstr>
      <vt:lpstr>請假單</vt:lpstr>
      <vt:lpstr>返回感染風險評估表</vt:lpstr>
      <vt:lpstr>教育訓練與衛教宣導</vt:lpstr>
      <vt:lpstr>PowerPoint 簡報</vt:lpstr>
      <vt:lpstr>PowerPoint 簡報</vt:lpstr>
      <vt:lpstr>教育訓練</vt:lpstr>
      <vt:lpstr>衛教宣導</vt:lpstr>
      <vt:lpstr>PowerPoint 簡報</vt:lpstr>
      <vt:lpstr>標準防護措施</vt:lpstr>
      <vt:lpstr>充足洗手設備及正確洗手步驟</vt:lpstr>
      <vt:lpstr>◎個人防護裝備</vt:lpstr>
      <vt:lpstr>PowerPoint 簡報</vt:lpstr>
      <vt:lpstr>PowerPoint 簡報</vt:lpstr>
      <vt:lpstr>◎環境清潔消毒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26</cp:revision>
  <dcterms:created xsi:type="dcterms:W3CDTF">2021-01-27T00:21:03Z</dcterms:created>
  <dcterms:modified xsi:type="dcterms:W3CDTF">2021-01-28T07:48:22Z</dcterms:modified>
</cp:coreProperties>
</file>